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614" r:id="rId5"/>
    <p:sldId id="603" r:id="rId6"/>
    <p:sldId id="600" r:id="rId7"/>
    <p:sldId id="604" r:id="rId8"/>
    <p:sldId id="615" r:id="rId9"/>
    <p:sldId id="606" r:id="rId10"/>
    <p:sldId id="61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70303" autoAdjust="0"/>
  </p:normalViewPr>
  <p:slideViewPr>
    <p:cSldViewPr snapToGrid="0">
      <p:cViewPr varScale="1">
        <p:scale>
          <a:sx n="46" d="100"/>
          <a:sy n="46" d="100"/>
        </p:scale>
        <p:origin x="1212" y="68"/>
      </p:cViewPr>
      <p:guideLst/>
    </p:cSldViewPr>
  </p:slideViewPr>
  <p:outlineViewPr>
    <p:cViewPr>
      <p:scale>
        <a:sx n="33" d="100"/>
        <a:sy n="33" d="100"/>
      </p:scale>
      <p:origin x="0" y="-388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C374FE-6FD9-4117-969C-8F182F6ADFE1}" type="datetimeFigureOut">
              <a:rPr lang="en-US" smtClean="0"/>
              <a:t>02-Apr-19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FFB478-B84A-4E49-9E70-1E8804C992FC}" type="slidenum">
              <a:rPr lang="en-US" smtClean="0"/>
              <a:t>‹#›</a:t>
            </a:fld>
            <a:endParaRPr lang="en-US"/>
          </a:p>
        </p:txBody>
      </p:sp>
    </p:spTree>
    <p:extLst>
      <p:ext uri="{BB962C8B-B14F-4D97-AF65-F5344CB8AC3E}">
        <p14:creationId xmlns:p14="http://schemas.microsoft.com/office/powerpoint/2010/main" val="2717492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C9DD1CB-DD7E-47C0-8C73-DFDF434617D9}" type="slidenum">
              <a:rPr lang="en-US" smtClean="0"/>
              <a:t>1</a:t>
            </a:fld>
            <a:endParaRPr lang="en-US"/>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2</a:t>
            </a:fld>
            <a:endParaRPr lang="en-US"/>
          </a:p>
        </p:txBody>
      </p:sp>
    </p:spTree>
    <p:extLst>
      <p:ext uri="{BB962C8B-B14F-4D97-AF65-F5344CB8AC3E}">
        <p14:creationId xmlns:p14="http://schemas.microsoft.com/office/powerpoint/2010/main" val="3603200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3</a:t>
            </a:fld>
            <a:endParaRPr lang="en-US"/>
          </a:p>
        </p:txBody>
      </p:sp>
    </p:spTree>
    <p:extLst>
      <p:ext uri="{BB962C8B-B14F-4D97-AF65-F5344CB8AC3E}">
        <p14:creationId xmlns:p14="http://schemas.microsoft.com/office/powerpoint/2010/main" val="1173244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FFB478-B84A-4E49-9E70-1E8804C992FC}" type="slidenum">
              <a:rPr lang="en-US" smtClean="0"/>
              <a:t>6</a:t>
            </a:fld>
            <a:endParaRPr lang="en-US"/>
          </a:p>
        </p:txBody>
      </p:sp>
    </p:spTree>
    <p:extLst>
      <p:ext uri="{BB962C8B-B14F-4D97-AF65-F5344CB8AC3E}">
        <p14:creationId xmlns:p14="http://schemas.microsoft.com/office/powerpoint/2010/main" val="85281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5C166-E6C7-4032-B0C3-CC4286E3709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392E5D-4EC6-4DBF-BDCC-942F8E1A3D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23BED4A-9656-4B6B-9348-BAC2E4481644}"/>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5" name="Footer Placeholder 4">
            <a:extLst>
              <a:ext uri="{FF2B5EF4-FFF2-40B4-BE49-F238E27FC236}">
                <a16:creationId xmlns:a16="http://schemas.microsoft.com/office/drawing/2014/main" id="{628EE545-423E-403E-84D2-7A16FD197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B8C30A-81B2-461D-AAF4-B511B18AD759}"/>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3832008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88D47-79C6-49A0-A073-F47776726A0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91DE0D-1A40-42C3-A49A-23F02E735B1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5DA031-23F1-4066-A942-866D3CFFC279}"/>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5" name="Footer Placeholder 4">
            <a:extLst>
              <a:ext uri="{FF2B5EF4-FFF2-40B4-BE49-F238E27FC236}">
                <a16:creationId xmlns:a16="http://schemas.microsoft.com/office/drawing/2014/main" id="{70EF891D-D5D8-48FF-80F3-71E652B0FA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C848F1-6B0C-4D71-AF2C-42873AE8EF88}"/>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2576118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6B64AA-C8B4-4C93-855A-21DC45C44C4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865E16-CC52-4FA8-9433-AC22BD45EC7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1494BA-8DE4-4977-8A62-27868CEBFBF6}"/>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5" name="Footer Placeholder 4">
            <a:extLst>
              <a:ext uri="{FF2B5EF4-FFF2-40B4-BE49-F238E27FC236}">
                <a16:creationId xmlns:a16="http://schemas.microsoft.com/office/drawing/2014/main" id="{A4AE420A-E485-4A02-B1A9-6C8DE80BAD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E77A43-BCA8-4EE1-A9BB-F165445FEC64}"/>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28877035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2410068599"/>
      </p:ext>
    </p:extLst>
  </p:cSld>
  <p:clrMapOvr>
    <a:masterClrMapping/>
  </p:clrMapOvr>
  <p:hf sldNum="0" hdr="0" ftr="0"/>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395811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80BE8-CA62-4421-95BE-DEAD0BBD53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6CFB50-52AC-4370-BDAD-6E70E6868D9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1AE9CB-00EE-4144-871E-F2642B6B0968}"/>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5" name="Footer Placeholder 4">
            <a:extLst>
              <a:ext uri="{FF2B5EF4-FFF2-40B4-BE49-F238E27FC236}">
                <a16:creationId xmlns:a16="http://schemas.microsoft.com/office/drawing/2014/main" id="{57F39392-7339-481C-972F-62F3450E5D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AF44AA-4903-453F-9FE4-47612BE01F45}"/>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530429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9CCB2-C3EF-4DDE-89BE-96F93DB17D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7F361A-3463-4CF0-8E0D-AAB7F5CAF30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0DCD199-0604-4A2A-8E7D-3CA5D23A58A3}"/>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5" name="Footer Placeholder 4">
            <a:extLst>
              <a:ext uri="{FF2B5EF4-FFF2-40B4-BE49-F238E27FC236}">
                <a16:creationId xmlns:a16="http://schemas.microsoft.com/office/drawing/2014/main" id="{F26ECDC3-EFAB-43C4-8314-1137E65032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813C67-1752-4F31-9989-67DEFD9A054F}"/>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713955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9E5F8-1426-4740-8A1A-57A5E90D9C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444468-4041-41C5-A049-C3C0DB2078D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B20ABF-FEF7-4B12-8360-C5C8B8E7EA5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2E79BD2-EC88-4921-B2BA-75B88C89152E}"/>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6" name="Footer Placeholder 5">
            <a:extLst>
              <a:ext uri="{FF2B5EF4-FFF2-40B4-BE49-F238E27FC236}">
                <a16:creationId xmlns:a16="http://schemas.microsoft.com/office/drawing/2014/main" id="{B61E06AD-BDD0-4509-94F7-FD79AEC033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9ECB46-B6C1-4ACD-B700-F3AAEA8C50B8}"/>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3160496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F4BCB-59AA-4C09-A685-F77F3F5AEA9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6C95574-D66E-4C6F-9874-B5999294DC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E3CCFEA-2B93-4543-A9EA-49590A2DF33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746953-ACBF-4D17-A9A9-7AA48A1395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ABEE539-59ED-4761-8ED8-2C15BFB5D55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1AE9AE-4DC6-47D6-BBF3-4492655FF34E}"/>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8" name="Footer Placeholder 7">
            <a:extLst>
              <a:ext uri="{FF2B5EF4-FFF2-40B4-BE49-F238E27FC236}">
                <a16:creationId xmlns:a16="http://schemas.microsoft.com/office/drawing/2014/main" id="{5D3C17AB-AFF3-4B34-A38A-D65A550B75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ABFC226-CDDF-4855-98EC-DFB47537AF5C}"/>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2696303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75B97-7187-4C0E-ACDC-77DD5AB271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D64D5CB-AE7B-4A1B-A0CB-F1687A01460C}"/>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4" name="Footer Placeholder 3">
            <a:extLst>
              <a:ext uri="{FF2B5EF4-FFF2-40B4-BE49-F238E27FC236}">
                <a16:creationId xmlns:a16="http://schemas.microsoft.com/office/drawing/2014/main" id="{28058905-8A52-4E40-A2A4-6AC1843DA9D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58C70B8-194A-4056-957E-6CFC8A6809C2}"/>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298942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0F818A0-7BD7-4E0B-8B88-84DF4DF4DF5E}"/>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3" name="Footer Placeholder 2">
            <a:extLst>
              <a:ext uri="{FF2B5EF4-FFF2-40B4-BE49-F238E27FC236}">
                <a16:creationId xmlns:a16="http://schemas.microsoft.com/office/drawing/2014/main" id="{A9AF7E2A-6E7F-452A-B8B9-BCA17ABABB3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A872589-7A5E-455E-A4F6-76680366F758}"/>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49990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0697A-FBB3-472E-B1EE-4348D16E5E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2CC6B7E-0E4D-4F13-9BBF-60B8E16CC8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400B0E4-D697-4775-8CB8-B19B140D6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AEEB20-C721-4EAD-A9C2-C353A9C7BCF2}"/>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6" name="Footer Placeholder 5">
            <a:extLst>
              <a:ext uri="{FF2B5EF4-FFF2-40B4-BE49-F238E27FC236}">
                <a16:creationId xmlns:a16="http://schemas.microsoft.com/office/drawing/2014/main" id="{D6E180F9-7B73-4F3F-BD4E-4C77E4DFB7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76602B-0A86-43D1-AE44-0DA61BAA68BC}"/>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1351166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59E82-C348-438C-9C5E-53E80038B4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7199B0C-C300-4F5D-90E2-4EA9E531C7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25A813-3518-4716-8ED7-1652FFF450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F2DCB71-5EF3-4F27-BB6C-89BD4946D25A}"/>
              </a:ext>
            </a:extLst>
          </p:cNvPr>
          <p:cNvSpPr>
            <a:spLocks noGrp="1"/>
          </p:cNvSpPr>
          <p:nvPr>
            <p:ph type="dt" sz="half" idx="10"/>
          </p:nvPr>
        </p:nvSpPr>
        <p:spPr/>
        <p:txBody>
          <a:bodyPr/>
          <a:lstStyle/>
          <a:p>
            <a:fld id="{0B867085-217F-40CD-92B7-5BDEDE4EBAF6}" type="datetimeFigureOut">
              <a:rPr lang="en-US" smtClean="0"/>
              <a:t>02-Apr-19</a:t>
            </a:fld>
            <a:endParaRPr lang="en-US"/>
          </a:p>
        </p:txBody>
      </p:sp>
      <p:sp>
        <p:nvSpPr>
          <p:cNvPr id="6" name="Footer Placeholder 5">
            <a:extLst>
              <a:ext uri="{FF2B5EF4-FFF2-40B4-BE49-F238E27FC236}">
                <a16:creationId xmlns:a16="http://schemas.microsoft.com/office/drawing/2014/main" id="{AB0C10FF-F30F-4FB9-B590-518FF3EE36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B60909-1DE0-4587-8A09-D4758C8E7236}"/>
              </a:ext>
            </a:extLst>
          </p:cNvPr>
          <p:cNvSpPr>
            <a:spLocks noGrp="1"/>
          </p:cNvSpPr>
          <p:nvPr>
            <p:ph type="sldNum" sz="quarter" idx="12"/>
          </p:nvPr>
        </p:nvSpPr>
        <p:spPr/>
        <p:txBody>
          <a:bodyPr/>
          <a:lstStyle/>
          <a:p>
            <a:fld id="{9020AD88-FD75-4ED5-9244-32237554F185}" type="slidenum">
              <a:rPr lang="en-US" smtClean="0"/>
              <a:t>‹#›</a:t>
            </a:fld>
            <a:endParaRPr lang="en-US"/>
          </a:p>
        </p:txBody>
      </p:sp>
    </p:spTree>
    <p:extLst>
      <p:ext uri="{BB962C8B-B14F-4D97-AF65-F5344CB8AC3E}">
        <p14:creationId xmlns:p14="http://schemas.microsoft.com/office/powerpoint/2010/main" val="1280574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BEDEE5-E3EA-4CF9-9CEB-53C43ADD67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0DE16B-6169-4350-B682-9E99D13116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4FC2CD-816C-4C27-B22F-75437B2EC9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867085-217F-40CD-92B7-5BDEDE4EBAF6}" type="datetimeFigureOut">
              <a:rPr lang="en-US" smtClean="0"/>
              <a:t>02-Apr-19</a:t>
            </a:fld>
            <a:endParaRPr lang="en-US"/>
          </a:p>
        </p:txBody>
      </p:sp>
      <p:sp>
        <p:nvSpPr>
          <p:cNvPr id="5" name="Footer Placeholder 4">
            <a:extLst>
              <a:ext uri="{FF2B5EF4-FFF2-40B4-BE49-F238E27FC236}">
                <a16:creationId xmlns:a16="http://schemas.microsoft.com/office/drawing/2014/main" id="{B463F24A-837E-498A-8D5B-D15D0B1598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C8C23E-F888-4A4A-B82B-CCF3979414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20AD88-FD75-4ED5-9244-32237554F185}" type="slidenum">
              <a:rPr lang="en-US" smtClean="0"/>
              <a:t>‹#›</a:t>
            </a:fld>
            <a:endParaRPr lang="en-US"/>
          </a:p>
        </p:txBody>
      </p:sp>
    </p:spTree>
    <p:extLst>
      <p:ext uri="{BB962C8B-B14F-4D97-AF65-F5344CB8AC3E}">
        <p14:creationId xmlns:p14="http://schemas.microsoft.com/office/powerpoint/2010/main" val="42279475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a:xfrm>
            <a:off x="479424" y="476250"/>
            <a:ext cx="10868279" cy="3457576"/>
          </a:xfrm>
        </p:spPr>
        <p:txBody>
          <a:bodyPr>
            <a:normAutofit fontScale="90000"/>
          </a:bodyPr>
          <a:lstStyle/>
          <a:p>
            <a:pPr>
              <a:tabLst>
                <a:tab pos="10580688" algn="r"/>
              </a:tabLst>
            </a:pPr>
            <a:r>
              <a:rPr lang="en-GB" sz="2800" b="1" dirty="0">
                <a:latin typeface="+mn-lt"/>
              </a:rPr>
              <a:t>3GPP TSG-SA WG2 Meeting #132</a:t>
            </a:r>
            <a:r>
              <a:rPr lang="en-GB" sz="2800" b="1" i="1" dirty="0">
                <a:latin typeface="+mn-lt"/>
              </a:rPr>
              <a:t> 	</a:t>
            </a:r>
            <a:r>
              <a:rPr lang="en-GB" sz="2800" b="1" dirty="0">
                <a:latin typeface="+mn-lt"/>
              </a:rPr>
              <a:t>S2-</a:t>
            </a:r>
            <a:r>
              <a:rPr lang="en-GB" sz="2800" dirty="0">
                <a:latin typeface="+mn-lt"/>
              </a:rPr>
              <a:t> </a:t>
            </a:r>
            <a:r>
              <a:rPr lang="en-GB" sz="2800" b="1" dirty="0">
                <a:latin typeface="+mn-lt"/>
              </a:rPr>
              <a:t>1903172</a:t>
            </a:r>
            <a:r>
              <a:rPr lang="en-US" sz="2800" dirty="0">
                <a:latin typeface="+mn-lt"/>
              </a:rPr>
              <a:t> </a:t>
            </a:r>
            <a:br>
              <a:rPr lang="en-US" sz="2800" dirty="0">
                <a:latin typeface="+mn-lt"/>
              </a:rPr>
            </a:br>
            <a:r>
              <a:rPr lang="en-US" sz="2800" b="1" dirty="0">
                <a:latin typeface="+mn-lt"/>
              </a:rPr>
              <a:t>Xi’an, China, 8 - </a:t>
            </a:r>
            <a:r>
              <a:rPr lang="en-US" sz="2800" b="1">
                <a:latin typeface="+mn-lt"/>
              </a:rPr>
              <a:t>12 April, 2019</a:t>
            </a:r>
            <a:r>
              <a:rPr lang="en-US" sz="2800" b="1" dirty="0">
                <a:latin typeface="+mn-lt"/>
              </a:rPr>
              <a:t>	</a:t>
            </a:r>
            <a:r>
              <a:rPr lang="en-GB" sz="2800" b="1" dirty="0">
                <a:latin typeface="+mn-lt"/>
              </a:rPr>
              <a:t>(revision of S2-19xxxx)</a:t>
            </a:r>
            <a:r>
              <a:rPr lang="en-US" sz="2800" dirty="0">
                <a:latin typeface="+mn-lt"/>
              </a:rPr>
              <a:t> </a:t>
            </a:r>
            <a:br>
              <a:rPr lang="en-US" sz="2800" dirty="0">
                <a:latin typeface="+mn-lt"/>
              </a:rPr>
            </a:br>
            <a:br>
              <a:rPr lang="en-US" sz="2800" dirty="0">
                <a:latin typeface="+mn-lt"/>
              </a:rPr>
            </a:br>
            <a:br>
              <a:rPr lang="en-US" sz="2800" dirty="0">
                <a:latin typeface="+mn-lt"/>
              </a:rPr>
            </a:br>
            <a:r>
              <a:rPr lang="en-GB" sz="2800" b="1" dirty="0">
                <a:latin typeface="+mn-lt"/>
              </a:rPr>
              <a:t>Source: </a:t>
            </a:r>
            <a:r>
              <a:rPr lang="en-GB" sz="2800" dirty="0">
                <a:latin typeface="+mn-lt"/>
              </a:rPr>
              <a:t>Ericsson</a:t>
            </a:r>
            <a:r>
              <a:rPr lang="en-US" sz="2800" dirty="0">
                <a:latin typeface="+mn-lt"/>
              </a:rPr>
              <a:t> </a:t>
            </a:r>
            <a:br>
              <a:rPr lang="en-US" sz="2800" dirty="0">
                <a:latin typeface="+mn-lt"/>
              </a:rPr>
            </a:br>
            <a:r>
              <a:rPr lang="en-GB" sz="2800" b="1" dirty="0">
                <a:latin typeface="+mn-lt"/>
              </a:rPr>
              <a:t>Title: </a:t>
            </a:r>
            <a:r>
              <a:rPr lang="en-GB" sz="2800" dirty="0">
                <a:latin typeface="+mn-lt"/>
              </a:rPr>
              <a:t>NF</a:t>
            </a:r>
            <a:r>
              <a:rPr lang="en-GB" sz="2800" b="1" dirty="0">
                <a:latin typeface="+mn-lt"/>
              </a:rPr>
              <a:t> </a:t>
            </a:r>
            <a:r>
              <a:rPr lang="sv-SE" sz="2800" dirty="0">
                <a:latin typeface="+mn-lt"/>
              </a:rPr>
              <a:t>Set and NF service Set </a:t>
            </a:r>
            <a:r>
              <a:rPr lang="sv-SE" sz="2800" dirty="0" err="1">
                <a:latin typeface="+mn-lt"/>
              </a:rPr>
              <a:t>clean</a:t>
            </a:r>
            <a:r>
              <a:rPr lang="sv-SE" sz="2800" dirty="0">
                <a:latin typeface="+mn-lt"/>
              </a:rPr>
              <a:t> </a:t>
            </a:r>
            <a:r>
              <a:rPr lang="sv-SE" sz="2800" dirty="0" err="1">
                <a:latin typeface="+mn-lt"/>
              </a:rPr>
              <a:t>up</a:t>
            </a:r>
            <a:br>
              <a:rPr lang="en-US" sz="2800" dirty="0">
                <a:latin typeface="+mn-lt"/>
              </a:rPr>
            </a:br>
            <a:r>
              <a:rPr lang="en-GB" sz="2800" b="1" dirty="0">
                <a:latin typeface="+mn-lt"/>
              </a:rPr>
              <a:t>Document for: </a:t>
            </a:r>
            <a:r>
              <a:rPr lang="en-GB" sz="2800" dirty="0">
                <a:latin typeface="+mn-lt"/>
              </a:rPr>
              <a:t>Discussion</a:t>
            </a:r>
            <a:br>
              <a:rPr lang="en-US" sz="2800" dirty="0">
                <a:latin typeface="+mn-lt"/>
              </a:rPr>
            </a:br>
            <a:r>
              <a:rPr lang="en-GB" sz="2800" b="1" dirty="0">
                <a:latin typeface="+mn-lt"/>
              </a:rPr>
              <a:t>Agenda Item: </a:t>
            </a:r>
            <a:r>
              <a:rPr lang="en-GB" sz="2800" dirty="0">
                <a:latin typeface="+mn-lt"/>
              </a:rPr>
              <a:t>6.19</a:t>
            </a:r>
            <a:br>
              <a:rPr lang="en-US" sz="2800" dirty="0">
                <a:latin typeface="+mn-lt"/>
              </a:rPr>
            </a:br>
            <a:r>
              <a:rPr lang="en-GB" sz="2800" b="1" dirty="0">
                <a:latin typeface="+mn-lt"/>
              </a:rPr>
              <a:t>Work Item / Release: </a:t>
            </a:r>
            <a:r>
              <a:rPr lang="en-GB" sz="2800" dirty="0">
                <a:latin typeface="+mn-lt"/>
              </a:rPr>
              <a:t>5G_eSBA /Rel-16</a:t>
            </a:r>
            <a:r>
              <a:rPr lang="en-US" sz="2800" dirty="0">
                <a:latin typeface="+mn-lt"/>
              </a:rPr>
              <a:t> </a:t>
            </a:r>
            <a:br>
              <a:rPr lang="en-US" sz="2800" dirty="0">
                <a:latin typeface="+mn-lt"/>
              </a:rPr>
            </a:br>
            <a:endParaRPr lang="en-US" sz="2800" dirty="0">
              <a:latin typeface="+mn-lt"/>
            </a:endParaRPr>
          </a:p>
        </p:txBody>
      </p:sp>
      <p:sp>
        <p:nvSpPr>
          <p:cNvPr id="3" name="Subtitle 2">
            <a:extLst>
              <a:ext uri="{FF2B5EF4-FFF2-40B4-BE49-F238E27FC236}">
                <a16:creationId xmlns:a16="http://schemas.microsoft.com/office/drawing/2014/main" id="{BB1DC945-4710-4796-AC34-0832F26E36A9}"/>
              </a:ext>
            </a:extLst>
          </p:cNvPr>
          <p:cNvSpPr>
            <a:spLocks noGrp="1"/>
          </p:cNvSpPr>
          <p:nvPr>
            <p:ph type="subTitle" idx="1"/>
          </p:nvPr>
        </p:nvSpPr>
        <p:spPr/>
        <p:txBody>
          <a:bodyPr/>
          <a:lstStyle/>
          <a:p>
            <a:r>
              <a:rPr lang="en-GB" b="1" i="1" dirty="0">
                <a:latin typeface="+mn-lt"/>
              </a:rPr>
              <a:t>Abstract of the contribution:</a:t>
            </a:r>
            <a:r>
              <a:rPr lang="en-GB" i="1" dirty="0">
                <a:latin typeface="+mn-lt"/>
              </a:rPr>
              <a:t> This contribution motivates clarifications and changes proposed in S2-1903173</a:t>
            </a:r>
            <a:endParaRPr lang="en-US" dirty="0">
              <a:latin typeface="+mn-lt"/>
            </a:endParaRPr>
          </a:p>
        </p:txBody>
      </p:sp>
      <p:sp>
        <p:nvSpPr>
          <p:cNvPr id="5" name="Content Placeholder 4">
            <a:extLst>
              <a:ext uri="{FF2B5EF4-FFF2-40B4-BE49-F238E27FC236}">
                <a16:creationId xmlns:a16="http://schemas.microsoft.com/office/drawing/2014/main" id="{7986FD49-9B2F-4208-8540-5F97918FA12C}"/>
              </a:ext>
            </a:extLst>
          </p:cNvPr>
          <p:cNvSpPr>
            <a:spLocks noGrp="1"/>
          </p:cNvSpPr>
          <p:nvPr>
            <p:ph sz="quarter" idx="11"/>
          </p:nvPr>
        </p:nvSpPr>
        <p:spPr/>
        <p:txBody>
          <a:bodyPr/>
          <a:lstStyle/>
          <a:p>
            <a:r>
              <a:rPr lang="en-US">
                <a:latin typeface="+mn-lt"/>
              </a:rPr>
              <a:t>Ericsson</a:t>
            </a:r>
          </a:p>
        </p:txBody>
      </p:sp>
      <p:sp>
        <p:nvSpPr>
          <p:cNvPr id="6" name="Content Placeholder 5">
            <a:extLst>
              <a:ext uri="{FF2B5EF4-FFF2-40B4-BE49-F238E27FC236}">
                <a16:creationId xmlns:a16="http://schemas.microsoft.com/office/drawing/2014/main" id="{216FD6E6-EB04-48C7-AAF4-64C6EAFFEBA2}"/>
              </a:ext>
            </a:extLst>
          </p:cNvPr>
          <p:cNvSpPr>
            <a:spLocks noGrp="1"/>
          </p:cNvSpPr>
          <p:nvPr>
            <p:ph sz="quarter" idx="12"/>
          </p:nvPr>
        </p:nvSpPr>
        <p:spPr/>
        <p:txBody>
          <a:bodyPr/>
          <a:lstStyle/>
          <a:p>
            <a:r>
              <a:rPr lang="en-US"/>
              <a:t>2019-03-30</a:t>
            </a:r>
            <a:endParaRPr lang="en-US">
              <a:latin typeface="+mn-lt"/>
            </a:endParaRPr>
          </a:p>
        </p:txBody>
      </p:sp>
    </p:spTree>
    <p:extLst>
      <p:ext uri="{BB962C8B-B14F-4D97-AF65-F5344CB8AC3E}">
        <p14:creationId xmlns:p14="http://schemas.microsoft.com/office/powerpoint/2010/main" val="2203083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D8B9AB-47CB-498F-893B-881C6A795536}"/>
              </a:ext>
            </a:extLst>
          </p:cNvPr>
          <p:cNvSpPr>
            <a:spLocks noGrp="1"/>
          </p:cNvSpPr>
          <p:nvPr>
            <p:ph sz="quarter" idx="11"/>
          </p:nvPr>
        </p:nvSpPr>
        <p:spPr>
          <a:xfrm>
            <a:off x="479425" y="1319753"/>
            <a:ext cx="11275800" cy="5231682"/>
          </a:xfrm>
        </p:spPr>
        <p:txBody>
          <a:bodyPr>
            <a:normAutofit lnSpcReduction="10000"/>
          </a:bodyPr>
          <a:lstStyle/>
          <a:p>
            <a:r>
              <a:rPr lang="en-US" sz="1600" i="1" dirty="0">
                <a:latin typeface="+mn-lt"/>
              </a:rPr>
              <a:t>NF Set: </a:t>
            </a:r>
            <a:r>
              <a:rPr lang="en-US" sz="1600" i="1" dirty="0">
                <a:highlight>
                  <a:srgbClr val="FFFF00"/>
                </a:highlight>
                <a:latin typeface="+mn-lt"/>
              </a:rPr>
              <a:t>A group of interchangeable NF instances of the same type</a:t>
            </a:r>
            <a:r>
              <a:rPr lang="en-US" sz="1600" i="1" dirty="0">
                <a:latin typeface="+mn-lt"/>
              </a:rPr>
              <a:t>, supporting the same services and the same Network Slice(s). The NF instances in the same NF Set may be geographically distributed but have access to the same context data.</a:t>
            </a:r>
          </a:p>
          <a:p>
            <a:r>
              <a:rPr lang="en-US" sz="1600" i="1" dirty="0">
                <a:latin typeface="+mn-lt"/>
              </a:rPr>
              <a:t>NF Service Set: </a:t>
            </a:r>
            <a:r>
              <a:rPr lang="en-US" sz="1600" i="1" dirty="0">
                <a:highlight>
                  <a:srgbClr val="FFFF00"/>
                </a:highlight>
                <a:latin typeface="+mn-lt"/>
              </a:rPr>
              <a:t>A group of interchangeable NF service instances of the same service type within an NF instance</a:t>
            </a:r>
            <a:r>
              <a:rPr lang="en-US" sz="1600" i="1" dirty="0">
                <a:latin typeface="+mn-lt"/>
              </a:rPr>
              <a:t>. The NF service instances in the same NF Service Set have access to the same context data.</a:t>
            </a:r>
          </a:p>
          <a:p>
            <a:endParaRPr lang="sv-SE" sz="1600" i="1" dirty="0">
              <a:latin typeface="+mn-lt"/>
            </a:endParaRPr>
          </a:p>
          <a:p>
            <a:pPr marL="0" indent="0">
              <a:buNone/>
            </a:pPr>
            <a:r>
              <a:rPr lang="es-ES" sz="1600" dirty="0">
                <a:latin typeface="+mn-lt"/>
              </a:rPr>
              <a:t>In 6.2.6 NRF in the NF </a:t>
            </a:r>
            <a:r>
              <a:rPr lang="es-ES" sz="1600" dirty="0" err="1">
                <a:latin typeface="+mn-lt"/>
              </a:rPr>
              <a:t>profile</a:t>
            </a:r>
            <a:r>
              <a:rPr lang="es-ES" sz="1600" dirty="0">
                <a:latin typeface="+mn-lt"/>
              </a:rPr>
              <a:t> </a:t>
            </a:r>
            <a:r>
              <a:rPr lang="es-ES" sz="1600" dirty="0" err="1">
                <a:latin typeface="+mn-lt"/>
              </a:rPr>
              <a:t>it</a:t>
            </a:r>
            <a:r>
              <a:rPr lang="es-ES" sz="1600" dirty="0">
                <a:latin typeface="+mn-lt"/>
              </a:rPr>
              <a:t> is new </a:t>
            </a:r>
            <a:r>
              <a:rPr lang="es-ES" sz="1600" dirty="0" err="1">
                <a:latin typeface="+mn-lt"/>
              </a:rPr>
              <a:t>added</a:t>
            </a:r>
            <a:r>
              <a:rPr lang="es-ES" sz="1600" dirty="0">
                <a:latin typeface="+mn-lt"/>
              </a:rPr>
              <a:t>:	</a:t>
            </a:r>
          </a:p>
          <a:p>
            <a:pPr lvl="1">
              <a:buFontTx/>
              <a:buChar char="-"/>
            </a:pPr>
            <a:r>
              <a:rPr lang="en-US" sz="1400" i="1" dirty="0">
                <a:highlight>
                  <a:srgbClr val="FFFF00"/>
                </a:highlight>
                <a:latin typeface="+mn-lt"/>
              </a:rPr>
              <a:t>NF Set ID.</a:t>
            </a:r>
          </a:p>
          <a:p>
            <a:pPr lvl="1">
              <a:buFontTx/>
              <a:buChar char="-"/>
            </a:pPr>
            <a:r>
              <a:rPr lang="en-US" sz="1400" i="1" dirty="0">
                <a:highlight>
                  <a:srgbClr val="FFFF00"/>
                </a:highlight>
                <a:latin typeface="+mn-lt"/>
              </a:rPr>
              <a:t>NF Service Set ID of the NF service instance.</a:t>
            </a:r>
          </a:p>
          <a:p>
            <a:pPr lvl="1">
              <a:buFontTx/>
              <a:buChar char="-"/>
            </a:pPr>
            <a:r>
              <a:rPr lang="en-GB" sz="1400" i="1" dirty="0">
                <a:highlight>
                  <a:srgbClr val="FFFF00"/>
                </a:highlight>
                <a:latin typeface="+mn-lt"/>
              </a:rPr>
              <a:t>Editor's  note:	It is FFS whether the NF Service Set ID is unique within the NF instance or NF Set. If former, it is FFS how to correlate the NF Service Set ID values between the NF instances within the NF Set.</a:t>
            </a:r>
            <a:endParaRPr lang="en-US" sz="1400" i="1" dirty="0">
              <a:highlight>
                <a:srgbClr val="FFFF00"/>
              </a:highlight>
              <a:latin typeface="+mn-lt"/>
            </a:endParaRPr>
          </a:p>
          <a:p>
            <a:pPr marL="0" indent="0">
              <a:buNone/>
            </a:pPr>
            <a:endParaRPr lang="sv-SE" sz="1600" b="1" dirty="0">
              <a:latin typeface="+mn-lt"/>
            </a:endParaRPr>
          </a:p>
          <a:p>
            <a:pPr marL="0" indent="0">
              <a:buNone/>
            </a:pPr>
            <a:r>
              <a:rPr lang="sv-SE" sz="1600" b="1" dirty="0">
                <a:latin typeface="+mn-lt"/>
              </a:rPr>
              <a:t>Observation 1: </a:t>
            </a:r>
            <a:r>
              <a:rPr lang="sv-SE" sz="1600" dirty="0">
                <a:latin typeface="+mn-lt"/>
              </a:rPr>
              <a:t>The NRF provides to a consumer the necessary information to identify NF instances belonging to a NF Set and Service instances belonging to a NF Service Set</a:t>
            </a:r>
          </a:p>
          <a:p>
            <a:pPr marL="0" indent="0">
              <a:buNone/>
            </a:pPr>
            <a:r>
              <a:rPr lang="sv-SE" sz="1600" b="1" dirty="0">
                <a:latin typeface="+mn-lt"/>
              </a:rPr>
              <a:t>Observation 2: </a:t>
            </a:r>
            <a:r>
              <a:rPr lang="sv-SE" sz="1600" dirty="0">
                <a:latin typeface="+mn-lt"/>
              </a:rPr>
              <a:t>the NF Service set is defined within a NF instance and thus the NF Service Set ID has only significance within the NF instance </a:t>
            </a:r>
          </a:p>
          <a:p>
            <a:pPr marL="0" indent="0">
              <a:buNone/>
            </a:pPr>
            <a:endParaRPr lang="sv-SE" sz="1600" b="1" dirty="0">
              <a:latin typeface="+mn-lt"/>
            </a:endParaRPr>
          </a:p>
          <a:p>
            <a:pPr marL="0" indent="0">
              <a:buNone/>
            </a:pPr>
            <a:r>
              <a:rPr lang="sv-SE" sz="1600" b="1" dirty="0" err="1">
                <a:latin typeface="+mn-lt"/>
              </a:rPr>
              <a:t>Proposal</a:t>
            </a:r>
            <a:r>
              <a:rPr lang="sv-SE" sz="1600" b="1" dirty="0">
                <a:latin typeface="+mn-lt"/>
              </a:rPr>
              <a:t> 1:</a:t>
            </a:r>
            <a:r>
              <a:rPr lang="sv-SE" sz="1600" dirty="0">
                <a:latin typeface="+mn-lt"/>
              </a:rPr>
              <a:t> the EN above can be removed. </a:t>
            </a:r>
          </a:p>
          <a:p>
            <a:r>
              <a:rPr lang="en-GB" sz="1600" i="1" strike="sngStrike" dirty="0">
                <a:latin typeface="+mn-lt"/>
              </a:rPr>
              <a:t>Editor's  note:	It is FFS whether the NF Service Set ID is unique within the NF instance or NF Set. If former, it is FFS how to correlate the NF Service Set ID values between the NF instances within the NF Set.</a:t>
            </a:r>
            <a:endParaRPr lang="en-US" sz="1600" i="1" strike="sngStrike" dirty="0">
              <a:latin typeface="+mn-lt"/>
            </a:endParaRPr>
          </a:p>
        </p:txBody>
      </p:sp>
      <p:sp>
        <p:nvSpPr>
          <p:cNvPr id="3" name="Title 2">
            <a:extLst>
              <a:ext uri="{FF2B5EF4-FFF2-40B4-BE49-F238E27FC236}">
                <a16:creationId xmlns:a16="http://schemas.microsoft.com/office/drawing/2014/main" id="{547A266E-495A-46AA-85C4-3348E7117B34}"/>
              </a:ext>
            </a:extLst>
          </p:cNvPr>
          <p:cNvSpPr>
            <a:spLocks noGrp="1"/>
          </p:cNvSpPr>
          <p:nvPr>
            <p:ph type="title"/>
          </p:nvPr>
        </p:nvSpPr>
        <p:spPr>
          <a:xfrm>
            <a:off x="479425" y="306565"/>
            <a:ext cx="10483948" cy="626689"/>
          </a:xfrm>
        </p:spPr>
        <p:txBody>
          <a:bodyPr/>
          <a:lstStyle/>
          <a:p>
            <a:r>
              <a:rPr lang="es-ES" sz="4000" dirty="0">
                <a:latin typeface="+mn-lt"/>
              </a:rPr>
              <a:t>Set </a:t>
            </a:r>
            <a:r>
              <a:rPr lang="es-ES" sz="4000" dirty="0" err="1">
                <a:latin typeface="+mn-lt"/>
              </a:rPr>
              <a:t>definitions</a:t>
            </a:r>
            <a:r>
              <a:rPr lang="es-ES" sz="4000" dirty="0">
                <a:latin typeface="+mn-lt"/>
              </a:rPr>
              <a:t> and Editor Note </a:t>
            </a:r>
            <a:r>
              <a:rPr lang="es-ES" sz="4000" dirty="0" err="1">
                <a:latin typeface="+mn-lt"/>
              </a:rPr>
              <a:t>on</a:t>
            </a:r>
            <a:r>
              <a:rPr lang="es-ES" sz="4000" dirty="0">
                <a:latin typeface="+mn-lt"/>
              </a:rPr>
              <a:t> set </a:t>
            </a:r>
            <a:r>
              <a:rPr lang="es-ES" sz="4000" dirty="0" err="1">
                <a:latin typeface="+mn-lt"/>
              </a:rPr>
              <a:t>identifiers</a:t>
            </a:r>
            <a:endParaRPr lang="es-ES" sz="4000" dirty="0">
              <a:latin typeface="+mn-lt"/>
            </a:endParaRPr>
          </a:p>
        </p:txBody>
      </p:sp>
    </p:spTree>
    <p:extLst>
      <p:ext uri="{BB962C8B-B14F-4D97-AF65-F5344CB8AC3E}">
        <p14:creationId xmlns:p14="http://schemas.microsoft.com/office/powerpoint/2010/main" val="2784994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D8B9AB-47CB-498F-893B-881C6A795536}"/>
              </a:ext>
            </a:extLst>
          </p:cNvPr>
          <p:cNvSpPr>
            <a:spLocks noGrp="1"/>
          </p:cNvSpPr>
          <p:nvPr>
            <p:ph sz="quarter" idx="11"/>
          </p:nvPr>
        </p:nvSpPr>
        <p:spPr>
          <a:xfrm>
            <a:off x="479425" y="1319753"/>
            <a:ext cx="11275800" cy="4917534"/>
          </a:xfrm>
        </p:spPr>
        <p:txBody>
          <a:bodyPr/>
          <a:lstStyle/>
          <a:p>
            <a:pPr marL="0" indent="0">
              <a:buNone/>
            </a:pPr>
            <a:r>
              <a:rPr lang="es-ES" sz="1600" dirty="0">
                <a:latin typeface="+mn-lt"/>
              </a:rPr>
              <a:t>In 6.3.1 </a:t>
            </a:r>
            <a:r>
              <a:rPr lang="es-ES" sz="1600" dirty="0" err="1">
                <a:latin typeface="+mn-lt"/>
              </a:rPr>
              <a:t>it</a:t>
            </a:r>
            <a:r>
              <a:rPr lang="es-ES" sz="1600" dirty="0">
                <a:latin typeface="+mn-lt"/>
              </a:rPr>
              <a:t> is </a:t>
            </a:r>
            <a:r>
              <a:rPr lang="es-ES" sz="1600" dirty="0" err="1">
                <a:latin typeface="+mn-lt"/>
              </a:rPr>
              <a:t>stated</a:t>
            </a:r>
            <a:r>
              <a:rPr lang="es-ES" sz="1600" dirty="0">
                <a:latin typeface="+mn-lt"/>
              </a:rPr>
              <a:t>: </a:t>
            </a:r>
            <a:endParaRPr lang="en-US" sz="1600" dirty="0">
              <a:latin typeface="+mn-lt"/>
            </a:endParaRPr>
          </a:p>
          <a:p>
            <a:pPr marL="369888" lvl="1" indent="0">
              <a:buNone/>
            </a:pPr>
            <a:r>
              <a:rPr lang="en-US" sz="1600" i="1" dirty="0">
                <a:highlight>
                  <a:srgbClr val="FFFF00"/>
                </a:highlight>
                <a:latin typeface="+mn-lt"/>
              </a:rPr>
              <a:t>If the end point address provided by a NF service producer points to </a:t>
            </a:r>
            <a:r>
              <a:rPr lang="en-US" sz="1600" i="1" dirty="0">
                <a:latin typeface="+mn-lt"/>
              </a:rPr>
              <a:t>a specific target NF producer/NF service producer instance within a Set, the NF consumer or SCP may re-select another service instance of the same NF service within the same NF service Set in that same NF instance, or another NF instance in the same NF Set for subsequent transaction, and get the same results as if the original selected NF service instance was used. Re-selecting may be needed if the requester NF fails to contact the original NF service instance</a:t>
            </a:r>
          </a:p>
          <a:p>
            <a:pPr marL="369888" lvl="1" indent="0">
              <a:buNone/>
            </a:pPr>
            <a:endParaRPr lang="en-US" sz="1600" i="1" dirty="0">
              <a:latin typeface="+mn-lt"/>
            </a:endParaRPr>
          </a:p>
          <a:p>
            <a:pPr marL="0" indent="-318">
              <a:buNone/>
            </a:pPr>
            <a:r>
              <a:rPr lang="es-ES" sz="1600" b="1" dirty="0" err="1">
                <a:latin typeface="+mn-lt"/>
              </a:rPr>
              <a:t>Observation</a:t>
            </a:r>
            <a:r>
              <a:rPr lang="es-ES" sz="1600" b="1" dirty="0">
                <a:latin typeface="+mn-lt"/>
              </a:rPr>
              <a:t> 3</a:t>
            </a:r>
            <a:r>
              <a:rPr lang="es-ES" sz="1600" dirty="0">
                <a:latin typeface="+mn-lt"/>
              </a:rPr>
              <a:t>: </a:t>
            </a:r>
            <a:r>
              <a:rPr lang="es-ES" sz="1600" dirty="0" err="1">
                <a:latin typeface="+mn-lt"/>
              </a:rPr>
              <a:t>Endpoint</a:t>
            </a:r>
            <a:r>
              <a:rPr lang="es-ES" sz="1600" dirty="0">
                <a:latin typeface="+mn-lt"/>
              </a:rPr>
              <a:t> </a:t>
            </a:r>
            <a:r>
              <a:rPr lang="es-ES" sz="1600" dirty="0" err="1">
                <a:latin typeface="+mn-lt"/>
              </a:rPr>
              <a:t>Address</a:t>
            </a:r>
            <a:r>
              <a:rPr lang="es-ES" sz="1600" dirty="0">
                <a:latin typeface="+mn-lt"/>
              </a:rPr>
              <a:t>(es) are </a:t>
            </a:r>
            <a:r>
              <a:rPr lang="es-ES" sz="1600" dirty="0" err="1">
                <a:latin typeface="+mn-lt"/>
              </a:rPr>
              <a:t>also</a:t>
            </a:r>
            <a:r>
              <a:rPr lang="es-ES" sz="1600" dirty="0">
                <a:latin typeface="+mn-lt"/>
              </a:rPr>
              <a:t> </a:t>
            </a:r>
            <a:r>
              <a:rPr lang="es-ES" sz="1600" dirty="0" err="1">
                <a:latin typeface="+mn-lt"/>
              </a:rPr>
              <a:t>provided</a:t>
            </a:r>
            <a:r>
              <a:rPr lang="es-ES" sz="1600" dirty="0">
                <a:latin typeface="+mn-lt"/>
              </a:rPr>
              <a:t> </a:t>
            </a:r>
            <a:r>
              <a:rPr lang="es-ES" sz="1600" dirty="0" err="1">
                <a:latin typeface="+mn-lt"/>
              </a:rPr>
              <a:t>to</a:t>
            </a:r>
            <a:r>
              <a:rPr lang="es-ES" sz="1600" dirty="0">
                <a:latin typeface="+mn-lt"/>
              </a:rPr>
              <a:t> an NF </a:t>
            </a:r>
            <a:r>
              <a:rPr lang="es-ES" sz="1600" dirty="0" err="1">
                <a:latin typeface="+mn-lt"/>
              </a:rPr>
              <a:t>consumer</a:t>
            </a:r>
            <a:r>
              <a:rPr lang="es-ES" sz="1600" dirty="0">
                <a:latin typeface="+mn-lt"/>
              </a:rPr>
              <a:t> </a:t>
            </a:r>
            <a:r>
              <a:rPr lang="es-ES" sz="1600" dirty="0" err="1">
                <a:latin typeface="+mn-lt"/>
              </a:rPr>
              <a:t>by</a:t>
            </a:r>
            <a:r>
              <a:rPr lang="es-ES" sz="1600" dirty="0">
                <a:latin typeface="+mn-lt"/>
              </a:rPr>
              <a:t> the NRF. A </a:t>
            </a:r>
            <a:r>
              <a:rPr lang="es-ES" sz="1600" dirty="0" err="1">
                <a:latin typeface="+mn-lt"/>
              </a:rPr>
              <a:t>clarification</a:t>
            </a:r>
            <a:r>
              <a:rPr lang="es-ES" sz="1600" dirty="0">
                <a:latin typeface="+mn-lt"/>
              </a:rPr>
              <a:t> </a:t>
            </a:r>
            <a:r>
              <a:rPr lang="es-ES" sz="1600" dirty="0" err="1">
                <a:latin typeface="+mn-lt"/>
              </a:rPr>
              <a:t>that</a:t>
            </a:r>
            <a:r>
              <a:rPr lang="es-ES" sz="1600" dirty="0">
                <a:latin typeface="+mn-lt"/>
              </a:rPr>
              <a:t> </a:t>
            </a:r>
            <a:r>
              <a:rPr lang="es-ES" sz="1600" dirty="0" err="1">
                <a:latin typeface="+mn-lt"/>
              </a:rPr>
              <a:t>the</a:t>
            </a:r>
            <a:r>
              <a:rPr lang="es-ES" sz="1600" dirty="0">
                <a:latin typeface="+mn-lt"/>
              </a:rPr>
              <a:t> </a:t>
            </a:r>
            <a:r>
              <a:rPr lang="es-ES" sz="1600" dirty="0" err="1">
                <a:latin typeface="+mn-lt"/>
              </a:rPr>
              <a:t>Endpoint</a:t>
            </a:r>
            <a:r>
              <a:rPr lang="es-ES" sz="1600" dirty="0">
                <a:latin typeface="+mn-lt"/>
              </a:rPr>
              <a:t> </a:t>
            </a:r>
            <a:r>
              <a:rPr lang="es-ES" sz="1600" dirty="0" err="1">
                <a:latin typeface="+mn-lt"/>
              </a:rPr>
              <a:t>Address</a:t>
            </a:r>
            <a:r>
              <a:rPr lang="es-ES" sz="1600" dirty="0">
                <a:latin typeface="+mn-lt"/>
              </a:rPr>
              <a:t>(es) </a:t>
            </a:r>
            <a:r>
              <a:rPr lang="es-ES" sz="1600" dirty="0" err="1">
                <a:latin typeface="+mn-lt"/>
              </a:rPr>
              <a:t>provided</a:t>
            </a:r>
            <a:r>
              <a:rPr lang="es-ES" sz="1600" dirty="0">
                <a:latin typeface="+mn-lt"/>
              </a:rPr>
              <a:t> </a:t>
            </a:r>
            <a:r>
              <a:rPr lang="es-ES" sz="1600" dirty="0" err="1">
                <a:latin typeface="+mn-lt"/>
              </a:rPr>
              <a:t>by</a:t>
            </a:r>
            <a:r>
              <a:rPr lang="es-ES" sz="1600" dirty="0">
                <a:latin typeface="+mn-lt"/>
              </a:rPr>
              <a:t> the NF </a:t>
            </a:r>
            <a:r>
              <a:rPr lang="es-ES" sz="1600" dirty="0" err="1">
                <a:latin typeface="+mn-lt"/>
              </a:rPr>
              <a:t>service</a:t>
            </a:r>
            <a:r>
              <a:rPr lang="es-ES" sz="1600" dirty="0">
                <a:latin typeface="+mn-lt"/>
              </a:rPr>
              <a:t> </a:t>
            </a:r>
            <a:r>
              <a:rPr lang="es-ES" sz="1600" dirty="0" err="1">
                <a:latin typeface="+mn-lt"/>
              </a:rPr>
              <a:t>producer</a:t>
            </a:r>
            <a:r>
              <a:rPr lang="es-ES" sz="1600" dirty="0">
                <a:latin typeface="+mn-lt"/>
              </a:rPr>
              <a:t> </a:t>
            </a:r>
            <a:r>
              <a:rPr lang="es-ES" sz="1600" dirty="0" err="1">
                <a:latin typeface="+mn-lt"/>
              </a:rPr>
              <a:t>refers</a:t>
            </a:r>
            <a:r>
              <a:rPr lang="es-ES" sz="1600" dirty="0">
                <a:latin typeface="+mn-lt"/>
              </a:rPr>
              <a:t> </a:t>
            </a:r>
            <a:r>
              <a:rPr lang="es-ES" sz="1600" dirty="0" err="1">
                <a:latin typeface="+mn-lt"/>
              </a:rPr>
              <a:t>to</a:t>
            </a:r>
            <a:r>
              <a:rPr lang="es-ES" sz="1600" dirty="0">
                <a:latin typeface="+mn-lt"/>
              </a:rPr>
              <a:t> the </a:t>
            </a:r>
            <a:r>
              <a:rPr lang="es-ES" sz="1600" dirty="0" err="1">
                <a:latin typeface="+mn-lt"/>
              </a:rPr>
              <a:t>address</a:t>
            </a:r>
            <a:r>
              <a:rPr lang="es-ES" sz="1600" dirty="0">
                <a:latin typeface="+mn-lt"/>
              </a:rPr>
              <a:t> </a:t>
            </a:r>
            <a:r>
              <a:rPr lang="es-ES" sz="1600" dirty="0" err="1">
                <a:latin typeface="+mn-lt"/>
              </a:rPr>
              <a:t>returned</a:t>
            </a:r>
            <a:r>
              <a:rPr lang="es-ES" sz="1600" dirty="0">
                <a:latin typeface="+mn-lt"/>
              </a:rPr>
              <a:t> in the </a:t>
            </a:r>
            <a:r>
              <a:rPr lang="es-ES" sz="1600" dirty="0" err="1">
                <a:latin typeface="+mn-lt"/>
              </a:rPr>
              <a:t>request</a:t>
            </a:r>
            <a:r>
              <a:rPr lang="es-ES" sz="1600" dirty="0">
                <a:latin typeface="+mn-lt"/>
              </a:rPr>
              <a:t> response </a:t>
            </a:r>
            <a:r>
              <a:rPr lang="es-ES" sz="1600" dirty="0" err="1">
                <a:latin typeface="+mn-lt"/>
              </a:rPr>
              <a:t>may</a:t>
            </a:r>
            <a:r>
              <a:rPr lang="es-ES" sz="1600" dirty="0">
                <a:latin typeface="+mn-lt"/>
              </a:rPr>
              <a:t> be beneficial.</a:t>
            </a:r>
          </a:p>
          <a:p>
            <a:pPr marL="0" indent="-318">
              <a:buNone/>
            </a:pPr>
            <a:endParaRPr lang="es-ES" sz="1600" dirty="0">
              <a:latin typeface="+mn-lt"/>
            </a:endParaRPr>
          </a:p>
          <a:p>
            <a:pPr marL="0" indent="-318">
              <a:buNone/>
            </a:pPr>
            <a:r>
              <a:rPr lang="es-ES" sz="1600" b="1" dirty="0" err="1">
                <a:latin typeface="+mn-lt"/>
              </a:rPr>
              <a:t>Proposal</a:t>
            </a:r>
            <a:r>
              <a:rPr lang="es-ES" sz="1600" b="1" dirty="0">
                <a:latin typeface="+mn-lt"/>
              </a:rPr>
              <a:t> 2:</a:t>
            </a:r>
            <a:r>
              <a:rPr lang="es-ES" sz="1600" dirty="0">
                <a:latin typeface="+mn-lt"/>
              </a:rPr>
              <a:t> </a:t>
            </a:r>
            <a:r>
              <a:rPr lang="es-ES" sz="1600" dirty="0" err="1">
                <a:latin typeface="+mn-lt"/>
              </a:rPr>
              <a:t>Adjust</a:t>
            </a:r>
            <a:r>
              <a:rPr lang="es-ES" sz="1600" dirty="0">
                <a:latin typeface="+mn-lt"/>
              </a:rPr>
              <a:t> the </a:t>
            </a:r>
            <a:r>
              <a:rPr lang="es-ES" sz="1600" dirty="0" err="1">
                <a:latin typeface="+mn-lt"/>
              </a:rPr>
              <a:t>text</a:t>
            </a:r>
            <a:r>
              <a:rPr lang="es-ES" sz="1600" dirty="0">
                <a:latin typeface="+mn-lt"/>
              </a:rPr>
              <a:t> </a:t>
            </a:r>
            <a:r>
              <a:rPr lang="es-ES" sz="1600" dirty="0" err="1">
                <a:latin typeface="+mn-lt"/>
              </a:rPr>
              <a:t>to</a:t>
            </a:r>
            <a:r>
              <a:rPr lang="es-ES" sz="1600" dirty="0">
                <a:latin typeface="+mn-lt"/>
              </a:rPr>
              <a:t>:</a:t>
            </a:r>
          </a:p>
          <a:p>
            <a:pPr marL="369888" lvl="1" indent="0">
              <a:buClr>
                <a:srgbClr val="181818"/>
              </a:buClr>
              <a:buNone/>
            </a:pPr>
            <a:r>
              <a:rPr lang="en-US" sz="1600" i="1" dirty="0">
                <a:solidFill>
                  <a:srgbClr val="181818"/>
                </a:solidFill>
                <a:latin typeface="+mn-lt"/>
              </a:rPr>
              <a:t>If the </a:t>
            </a:r>
            <a:r>
              <a:rPr lang="en-US" sz="1600" i="1" dirty="0">
                <a:solidFill>
                  <a:srgbClr val="181818"/>
                </a:solidFill>
                <a:highlight>
                  <a:srgbClr val="00FF00"/>
                </a:highlight>
                <a:latin typeface="+mn-lt"/>
              </a:rPr>
              <a:t>Endpoint</a:t>
            </a:r>
            <a:r>
              <a:rPr lang="en-US" sz="1600" i="1" dirty="0">
                <a:solidFill>
                  <a:srgbClr val="181818"/>
                </a:solidFill>
                <a:latin typeface="+mn-lt"/>
              </a:rPr>
              <a:t> address </a:t>
            </a:r>
            <a:r>
              <a:rPr lang="en-US" sz="1600" i="1" dirty="0">
                <a:solidFill>
                  <a:srgbClr val="181818"/>
                </a:solidFill>
                <a:highlight>
                  <a:srgbClr val="00FF00"/>
                </a:highlight>
                <a:latin typeface="+mn-lt"/>
              </a:rPr>
              <a:t>returned</a:t>
            </a:r>
            <a:r>
              <a:rPr lang="en-US" sz="1600" i="1" dirty="0">
                <a:solidFill>
                  <a:srgbClr val="181818"/>
                </a:solidFill>
                <a:latin typeface="+mn-lt"/>
              </a:rPr>
              <a:t> by a NF service producer </a:t>
            </a:r>
            <a:r>
              <a:rPr lang="en-US" sz="1600" i="1" dirty="0">
                <a:solidFill>
                  <a:srgbClr val="181818"/>
                </a:solidFill>
                <a:highlight>
                  <a:srgbClr val="00FF00"/>
                </a:highlight>
                <a:latin typeface="+mn-lt"/>
              </a:rPr>
              <a:t>in a response message </a:t>
            </a:r>
            <a:r>
              <a:rPr lang="en-US" sz="1600" i="1" dirty="0">
                <a:solidFill>
                  <a:srgbClr val="181818"/>
                </a:solidFill>
                <a:latin typeface="+mn-lt"/>
              </a:rPr>
              <a:t>points to a specific target NF producer/NF service producer instance within a Set, the NF consumer or SCP may re-select another service instance of the same NF service within the same NF service Set in that same NF instance, or another NF instance in the same NF Set for subsequent transaction, and get the same results as if the original selected NF service instance was used. Re-selecting may be needed if the requester NF fails to contact the original NF service instance</a:t>
            </a:r>
          </a:p>
          <a:p>
            <a:pPr marL="0" indent="-318">
              <a:buNone/>
            </a:pPr>
            <a:endParaRPr lang="es-ES" sz="1600" b="1" dirty="0">
              <a:latin typeface="+mn-lt"/>
            </a:endParaRPr>
          </a:p>
        </p:txBody>
      </p:sp>
      <p:sp>
        <p:nvSpPr>
          <p:cNvPr id="3" name="Title 2">
            <a:extLst>
              <a:ext uri="{FF2B5EF4-FFF2-40B4-BE49-F238E27FC236}">
                <a16:creationId xmlns:a16="http://schemas.microsoft.com/office/drawing/2014/main" id="{547A266E-495A-46AA-85C4-3348E7117B34}"/>
              </a:ext>
            </a:extLst>
          </p:cNvPr>
          <p:cNvSpPr>
            <a:spLocks noGrp="1"/>
          </p:cNvSpPr>
          <p:nvPr>
            <p:ph type="title"/>
          </p:nvPr>
        </p:nvSpPr>
        <p:spPr>
          <a:xfrm>
            <a:off x="479425" y="306565"/>
            <a:ext cx="10483948" cy="626689"/>
          </a:xfrm>
        </p:spPr>
        <p:txBody>
          <a:bodyPr/>
          <a:lstStyle/>
          <a:p>
            <a:r>
              <a:rPr lang="es-ES" dirty="0">
                <a:latin typeface="+mn-lt"/>
              </a:rPr>
              <a:t>Set </a:t>
            </a:r>
            <a:r>
              <a:rPr lang="es-ES" dirty="0" err="1">
                <a:latin typeface="+mn-lt"/>
              </a:rPr>
              <a:t>interchangeability</a:t>
            </a:r>
            <a:r>
              <a:rPr lang="es-ES" dirty="0">
                <a:latin typeface="+mn-lt"/>
              </a:rPr>
              <a:t> (i)</a:t>
            </a:r>
          </a:p>
        </p:txBody>
      </p:sp>
    </p:spTree>
    <p:extLst>
      <p:ext uri="{BB962C8B-B14F-4D97-AF65-F5344CB8AC3E}">
        <p14:creationId xmlns:p14="http://schemas.microsoft.com/office/powerpoint/2010/main" val="3944170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D8B9AB-47CB-498F-893B-881C6A795536}"/>
              </a:ext>
            </a:extLst>
          </p:cNvPr>
          <p:cNvSpPr>
            <a:spLocks noGrp="1"/>
          </p:cNvSpPr>
          <p:nvPr>
            <p:ph sz="quarter" idx="11"/>
          </p:nvPr>
        </p:nvSpPr>
        <p:spPr>
          <a:xfrm>
            <a:off x="479425" y="1319753"/>
            <a:ext cx="11275800" cy="4917534"/>
          </a:xfrm>
        </p:spPr>
        <p:txBody>
          <a:bodyPr/>
          <a:lstStyle/>
          <a:p>
            <a:pPr marL="369888" lvl="1" indent="0">
              <a:buNone/>
            </a:pPr>
            <a:r>
              <a:rPr lang="en-US" sz="1600" i="1" dirty="0">
                <a:latin typeface="+mn-lt"/>
              </a:rPr>
              <a:t>If the end point address provided by a NF service producer points to a specific target NF producer/NF service producer instance within a Set, </a:t>
            </a:r>
            <a:r>
              <a:rPr lang="en-US" sz="1600" i="1" dirty="0">
                <a:highlight>
                  <a:srgbClr val="FFFF00"/>
                </a:highlight>
                <a:latin typeface="+mn-lt"/>
              </a:rPr>
              <a:t>the NF consumer or SCP may re-select another service instance of the same NF service within the same NF service Set in that same NF instance, or another NF instance in the same NF Set for subsequent transaction, and get the same results as if the original selected NF service instance was used. Re-selecting may be needed if the requester NF fails to contact the original NF service instance</a:t>
            </a:r>
          </a:p>
          <a:p>
            <a:pPr marL="369888" lvl="1" indent="0">
              <a:buNone/>
            </a:pPr>
            <a:endParaRPr lang="en-US" sz="1600" i="1" dirty="0">
              <a:highlight>
                <a:srgbClr val="FFFF00"/>
              </a:highlight>
              <a:latin typeface="+mn-lt"/>
            </a:endParaRPr>
          </a:p>
          <a:p>
            <a:pPr marL="0" indent="0">
              <a:buNone/>
            </a:pPr>
            <a:r>
              <a:rPr lang="es-ES" sz="1600" b="1" dirty="0" err="1">
                <a:latin typeface="+mn-lt"/>
              </a:rPr>
              <a:t>Observation</a:t>
            </a:r>
            <a:r>
              <a:rPr lang="es-ES" sz="1600" b="1" dirty="0">
                <a:latin typeface="+mn-lt"/>
              </a:rPr>
              <a:t> 4: </a:t>
            </a:r>
            <a:r>
              <a:rPr lang="es-ES" sz="1600" dirty="0" err="1">
                <a:latin typeface="+mn-lt"/>
              </a:rPr>
              <a:t>Reselection</a:t>
            </a:r>
            <a:r>
              <a:rPr lang="es-ES" sz="1600" dirty="0">
                <a:latin typeface="+mn-lt"/>
              </a:rPr>
              <a:t> in case of </a:t>
            </a:r>
            <a:r>
              <a:rPr lang="es-ES" sz="1600" dirty="0" err="1">
                <a:latin typeface="+mn-lt"/>
              </a:rPr>
              <a:t>failure</a:t>
            </a:r>
            <a:r>
              <a:rPr lang="es-ES" sz="1600" dirty="0">
                <a:latin typeface="+mn-lt"/>
              </a:rPr>
              <a:t> is </a:t>
            </a:r>
            <a:r>
              <a:rPr lang="es-ES" sz="1600" dirty="0" err="1">
                <a:latin typeface="+mn-lt"/>
              </a:rPr>
              <a:t>addressed</a:t>
            </a:r>
            <a:r>
              <a:rPr lang="es-ES" sz="1600" dirty="0">
                <a:latin typeface="+mn-lt"/>
              </a:rPr>
              <a:t> in </a:t>
            </a:r>
            <a:r>
              <a:rPr lang="es-ES" sz="1600" dirty="0" err="1">
                <a:latin typeface="+mn-lt"/>
              </a:rPr>
              <a:t>these</a:t>
            </a:r>
            <a:r>
              <a:rPr lang="es-ES" sz="1600" dirty="0">
                <a:latin typeface="+mn-lt"/>
              </a:rPr>
              <a:t> </a:t>
            </a:r>
            <a:r>
              <a:rPr lang="es-ES" sz="1600" dirty="0" err="1">
                <a:latin typeface="+mn-lt"/>
              </a:rPr>
              <a:t>sentences</a:t>
            </a:r>
            <a:r>
              <a:rPr lang="es-ES" sz="1600" dirty="0">
                <a:latin typeface="+mn-lt"/>
              </a:rPr>
              <a:t>, </a:t>
            </a:r>
            <a:r>
              <a:rPr lang="es-ES" sz="1600" dirty="0" err="1">
                <a:latin typeface="+mn-lt"/>
              </a:rPr>
              <a:t>however</a:t>
            </a:r>
            <a:r>
              <a:rPr lang="es-ES" sz="1600" dirty="0">
                <a:latin typeface="+mn-lt"/>
              </a:rPr>
              <a:t> the Rel-15 </a:t>
            </a:r>
            <a:r>
              <a:rPr lang="es-ES" sz="1600" dirty="0" err="1">
                <a:latin typeface="+mn-lt"/>
              </a:rPr>
              <a:t>reselection</a:t>
            </a:r>
            <a:r>
              <a:rPr lang="es-ES" sz="1600" dirty="0">
                <a:latin typeface="+mn-lt"/>
              </a:rPr>
              <a:t> </a:t>
            </a:r>
            <a:r>
              <a:rPr lang="es-ES" sz="1600" dirty="0" err="1">
                <a:latin typeface="+mn-lt"/>
              </a:rPr>
              <a:t>within</a:t>
            </a:r>
            <a:r>
              <a:rPr lang="es-ES" sz="1600" dirty="0">
                <a:latin typeface="+mn-lt"/>
              </a:rPr>
              <a:t> an NF </a:t>
            </a:r>
            <a:r>
              <a:rPr lang="es-ES" sz="1600" dirty="0" err="1">
                <a:latin typeface="+mn-lt"/>
              </a:rPr>
              <a:t>instance</a:t>
            </a:r>
            <a:r>
              <a:rPr lang="es-ES" sz="1600" dirty="0">
                <a:latin typeface="+mn-lt"/>
              </a:rPr>
              <a:t> </a:t>
            </a:r>
            <a:r>
              <a:rPr lang="es-ES" sz="1600" dirty="0" err="1">
                <a:latin typeface="+mn-lt"/>
              </a:rPr>
              <a:t>now</a:t>
            </a:r>
            <a:r>
              <a:rPr lang="es-ES" sz="1600" dirty="0">
                <a:latin typeface="+mn-lt"/>
              </a:rPr>
              <a:t> is </a:t>
            </a:r>
            <a:r>
              <a:rPr lang="es-ES" sz="1600" dirty="0" err="1">
                <a:latin typeface="+mn-lt"/>
              </a:rPr>
              <a:t>not</a:t>
            </a:r>
            <a:r>
              <a:rPr lang="es-ES" sz="1600" dirty="0">
                <a:latin typeface="+mn-lt"/>
              </a:rPr>
              <a:t> </a:t>
            </a:r>
            <a:r>
              <a:rPr lang="es-ES" sz="1600" dirty="0" err="1">
                <a:latin typeface="+mn-lt"/>
              </a:rPr>
              <a:t>considered</a:t>
            </a:r>
            <a:r>
              <a:rPr lang="es-ES" sz="1600" dirty="0">
                <a:latin typeface="+mn-lt"/>
              </a:rPr>
              <a:t> and </a:t>
            </a:r>
            <a:r>
              <a:rPr lang="es-ES" sz="1600" dirty="0" err="1">
                <a:latin typeface="+mn-lt"/>
              </a:rPr>
              <a:t>should</a:t>
            </a:r>
            <a:r>
              <a:rPr lang="es-ES" sz="1600" dirty="0">
                <a:latin typeface="+mn-lt"/>
              </a:rPr>
              <a:t> be </a:t>
            </a:r>
            <a:r>
              <a:rPr lang="es-ES" sz="1600" dirty="0" err="1">
                <a:latin typeface="+mn-lt"/>
              </a:rPr>
              <a:t>re-introduced</a:t>
            </a:r>
            <a:r>
              <a:rPr lang="es-ES" sz="1600" dirty="0">
                <a:latin typeface="+mn-lt"/>
              </a:rPr>
              <a:t>. </a:t>
            </a:r>
            <a:r>
              <a:rPr lang="es-ES" sz="1600" dirty="0" err="1">
                <a:latin typeface="+mn-lt"/>
              </a:rPr>
              <a:t>Some</a:t>
            </a:r>
            <a:r>
              <a:rPr lang="es-ES" sz="1600" dirty="0">
                <a:latin typeface="+mn-lt"/>
              </a:rPr>
              <a:t> </a:t>
            </a:r>
            <a:r>
              <a:rPr lang="es-ES" sz="1600" dirty="0" err="1">
                <a:latin typeface="+mn-lt"/>
              </a:rPr>
              <a:t>improvement</a:t>
            </a:r>
            <a:r>
              <a:rPr lang="es-ES" sz="1600" dirty="0">
                <a:latin typeface="+mn-lt"/>
              </a:rPr>
              <a:t> in </a:t>
            </a:r>
            <a:r>
              <a:rPr lang="es-ES" sz="1600" dirty="0" err="1">
                <a:latin typeface="+mn-lt"/>
              </a:rPr>
              <a:t>readability</a:t>
            </a:r>
            <a:r>
              <a:rPr lang="es-ES" sz="1600" dirty="0">
                <a:latin typeface="+mn-lt"/>
              </a:rPr>
              <a:t> are </a:t>
            </a:r>
            <a:r>
              <a:rPr lang="es-ES" sz="1600" dirty="0" err="1">
                <a:latin typeface="+mn-lt"/>
              </a:rPr>
              <a:t>also</a:t>
            </a:r>
            <a:r>
              <a:rPr lang="es-ES" sz="1600" dirty="0">
                <a:latin typeface="+mn-lt"/>
              </a:rPr>
              <a:t> </a:t>
            </a:r>
            <a:r>
              <a:rPr lang="es-ES" sz="1600" dirty="0" err="1">
                <a:latin typeface="+mn-lt"/>
              </a:rPr>
              <a:t>needed</a:t>
            </a:r>
            <a:r>
              <a:rPr lang="es-ES" sz="1600" dirty="0">
                <a:latin typeface="+mn-lt"/>
              </a:rPr>
              <a:t>.</a:t>
            </a:r>
          </a:p>
          <a:p>
            <a:pPr marL="369888" lvl="1" indent="0">
              <a:buNone/>
            </a:pPr>
            <a:endParaRPr lang="es-ES" sz="1600" i="1" dirty="0">
              <a:latin typeface="+mn-lt"/>
            </a:endParaRPr>
          </a:p>
          <a:p>
            <a:pPr marL="0" indent="-318">
              <a:buNone/>
            </a:pPr>
            <a:r>
              <a:rPr lang="es-ES" sz="1600" b="1" dirty="0" err="1">
                <a:latin typeface="+mn-lt"/>
              </a:rPr>
              <a:t>Proposal</a:t>
            </a:r>
            <a:r>
              <a:rPr lang="es-ES" sz="1600" b="1" dirty="0">
                <a:latin typeface="+mn-lt"/>
              </a:rPr>
              <a:t> 2:</a:t>
            </a:r>
            <a:r>
              <a:rPr lang="es-ES" sz="1600" dirty="0">
                <a:latin typeface="+mn-lt"/>
              </a:rPr>
              <a:t> </a:t>
            </a:r>
            <a:r>
              <a:rPr lang="es-ES" sz="1600" dirty="0" err="1">
                <a:latin typeface="+mn-lt"/>
              </a:rPr>
              <a:t>Adjust</a:t>
            </a:r>
            <a:r>
              <a:rPr lang="es-ES" sz="1600" dirty="0">
                <a:latin typeface="+mn-lt"/>
              </a:rPr>
              <a:t> the </a:t>
            </a:r>
            <a:r>
              <a:rPr lang="es-ES" sz="1600" dirty="0" err="1">
                <a:latin typeface="+mn-lt"/>
              </a:rPr>
              <a:t>text</a:t>
            </a:r>
            <a:r>
              <a:rPr lang="es-ES" sz="1600" dirty="0">
                <a:latin typeface="+mn-lt"/>
              </a:rPr>
              <a:t> </a:t>
            </a:r>
            <a:r>
              <a:rPr lang="es-ES" sz="1600" dirty="0" err="1">
                <a:latin typeface="+mn-lt"/>
              </a:rPr>
              <a:t>to</a:t>
            </a:r>
            <a:r>
              <a:rPr lang="es-ES" sz="1600" dirty="0">
                <a:latin typeface="+mn-lt"/>
              </a:rPr>
              <a:t>:</a:t>
            </a:r>
          </a:p>
          <a:p>
            <a:pPr marL="369888" lvl="1" indent="0">
              <a:buNone/>
            </a:pPr>
            <a:r>
              <a:rPr lang="en-US" sz="1600" i="1" dirty="0">
                <a:latin typeface="+mn-lt"/>
              </a:rPr>
              <a:t>If the end point address provided by a NF service producer points to a specific target NF producer/NF service producer instance within a Set, the NF consumer or SCP may re-select </a:t>
            </a:r>
            <a:r>
              <a:rPr lang="en-US" sz="1600" i="1" dirty="0">
                <a:highlight>
                  <a:srgbClr val="00FF00"/>
                </a:highlight>
                <a:latin typeface="+mn-lt"/>
              </a:rPr>
              <a:t>for a subsequent transaction </a:t>
            </a:r>
            <a:r>
              <a:rPr lang="en-US" sz="1600" i="1" dirty="0">
                <a:latin typeface="+mn-lt"/>
              </a:rPr>
              <a:t>another service instance of the same NF service </a:t>
            </a:r>
            <a:r>
              <a:rPr lang="en-US" sz="1600" i="1" dirty="0">
                <a:highlight>
                  <a:srgbClr val="00FF00"/>
                </a:highlight>
                <a:latin typeface="+mn-lt"/>
              </a:rPr>
              <a:t>either </a:t>
            </a:r>
            <a:r>
              <a:rPr lang="en-US" sz="1600" i="1" dirty="0">
                <a:latin typeface="+mn-lt"/>
              </a:rPr>
              <a:t>within the same NF service Set in that same NF instance, or </a:t>
            </a:r>
            <a:r>
              <a:rPr lang="en-US" sz="1600" i="1" dirty="0">
                <a:highlight>
                  <a:srgbClr val="00FF00"/>
                </a:highlight>
                <a:latin typeface="+mn-lt"/>
              </a:rPr>
              <a:t>in</a:t>
            </a:r>
            <a:r>
              <a:rPr lang="en-US" sz="1600" i="1" dirty="0">
                <a:latin typeface="+mn-lt"/>
              </a:rPr>
              <a:t> another NF instance in the same NF Set, </a:t>
            </a:r>
            <a:r>
              <a:rPr lang="en-US" sz="1600" i="1" dirty="0">
                <a:solidFill>
                  <a:srgbClr val="000000"/>
                </a:solidFill>
                <a:highlight>
                  <a:srgbClr val="00FF00"/>
                </a:highlight>
                <a:latin typeface="Calibri" panose="020F0502020204030204" pitchFamily="34" charset="0"/>
                <a:ea typeface="Calibri" panose="020F0502020204030204" pitchFamily="34" charset="0"/>
              </a:rPr>
              <a:t>or in the same NF instance, </a:t>
            </a:r>
            <a:r>
              <a:rPr lang="en-US" sz="1600" i="1" dirty="0">
                <a:latin typeface="+mn-lt"/>
              </a:rPr>
              <a:t>and get the same results as if the original selected NF service instance was used. Re-selecting may be </a:t>
            </a:r>
            <a:r>
              <a:rPr lang="en-US" sz="1600" i="1" dirty="0">
                <a:highlight>
                  <a:srgbClr val="00FF00"/>
                </a:highlight>
                <a:latin typeface="+mn-lt"/>
              </a:rPr>
              <a:t>only </a:t>
            </a:r>
            <a:r>
              <a:rPr lang="en-US" sz="1600" i="1" dirty="0">
                <a:latin typeface="+mn-lt"/>
              </a:rPr>
              <a:t>needed if the requester NF fails to contact the original NF service instance</a:t>
            </a:r>
          </a:p>
          <a:p>
            <a:pPr marL="369888" lvl="1" indent="0">
              <a:buNone/>
            </a:pPr>
            <a:endParaRPr lang="es-ES" sz="1600" i="1" dirty="0">
              <a:latin typeface="+mn-lt"/>
            </a:endParaRPr>
          </a:p>
        </p:txBody>
      </p:sp>
      <p:sp>
        <p:nvSpPr>
          <p:cNvPr id="3" name="Title 2">
            <a:extLst>
              <a:ext uri="{FF2B5EF4-FFF2-40B4-BE49-F238E27FC236}">
                <a16:creationId xmlns:a16="http://schemas.microsoft.com/office/drawing/2014/main" id="{547A266E-495A-46AA-85C4-3348E7117B34}"/>
              </a:ext>
            </a:extLst>
          </p:cNvPr>
          <p:cNvSpPr>
            <a:spLocks noGrp="1"/>
          </p:cNvSpPr>
          <p:nvPr>
            <p:ph type="title"/>
          </p:nvPr>
        </p:nvSpPr>
        <p:spPr>
          <a:xfrm>
            <a:off x="479425" y="306565"/>
            <a:ext cx="10483948" cy="626689"/>
          </a:xfrm>
        </p:spPr>
        <p:txBody>
          <a:bodyPr/>
          <a:lstStyle/>
          <a:p>
            <a:r>
              <a:rPr lang="es-ES" dirty="0">
                <a:latin typeface="+mn-lt"/>
              </a:rPr>
              <a:t>Set </a:t>
            </a:r>
            <a:r>
              <a:rPr lang="es-ES" dirty="0" err="1">
                <a:latin typeface="+mn-lt"/>
              </a:rPr>
              <a:t>interchangeability</a:t>
            </a:r>
            <a:r>
              <a:rPr lang="es-ES" dirty="0">
                <a:latin typeface="+mn-lt"/>
              </a:rPr>
              <a:t> (</a:t>
            </a:r>
            <a:r>
              <a:rPr lang="es-ES" dirty="0" err="1">
                <a:latin typeface="+mn-lt"/>
              </a:rPr>
              <a:t>ii</a:t>
            </a:r>
            <a:r>
              <a:rPr lang="es-ES" dirty="0">
                <a:latin typeface="+mn-lt"/>
              </a:rPr>
              <a:t>)</a:t>
            </a:r>
          </a:p>
        </p:txBody>
      </p:sp>
    </p:spTree>
    <p:extLst>
      <p:ext uri="{BB962C8B-B14F-4D97-AF65-F5344CB8AC3E}">
        <p14:creationId xmlns:p14="http://schemas.microsoft.com/office/powerpoint/2010/main" val="2220530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D8B9AB-47CB-498F-893B-881C6A795536}"/>
              </a:ext>
            </a:extLst>
          </p:cNvPr>
          <p:cNvSpPr>
            <a:spLocks noGrp="1"/>
          </p:cNvSpPr>
          <p:nvPr>
            <p:ph sz="quarter" idx="11"/>
          </p:nvPr>
        </p:nvSpPr>
        <p:spPr>
          <a:xfrm>
            <a:off x="479425" y="1319753"/>
            <a:ext cx="11275800" cy="4917534"/>
          </a:xfrm>
        </p:spPr>
        <p:txBody>
          <a:bodyPr>
            <a:normAutofit/>
          </a:bodyPr>
          <a:lstStyle/>
          <a:p>
            <a:pPr marL="0" indent="0">
              <a:buNone/>
            </a:pPr>
            <a:r>
              <a:rPr lang="sv-SE" sz="1600" dirty="0" err="1"/>
              <a:t>Whether</a:t>
            </a:r>
            <a:r>
              <a:rPr lang="sv-SE" sz="1600" dirty="0"/>
              <a:t> </a:t>
            </a:r>
            <a:r>
              <a:rPr lang="sv-SE" sz="1600" dirty="0" err="1"/>
              <a:t>locality</a:t>
            </a:r>
            <a:r>
              <a:rPr lang="sv-SE" sz="1600" dirty="0"/>
              <a:t> </a:t>
            </a:r>
            <a:r>
              <a:rPr lang="sv-SE" sz="1600" dirty="0" err="1"/>
              <a:t>of</a:t>
            </a:r>
            <a:r>
              <a:rPr lang="sv-SE" sz="1600" dirty="0"/>
              <a:t> the NF </a:t>
            </a:r>
            <a:r>
              <a:rPr lang="sv-SE" sz="1600" dirty="0" err="1"/>
              <a:t>instance</a:t>
            </a:r>
            <a:r>
              <a:rPr lang="sv-SE" sz="1600" dirty="0"/>
              <a:t> or NF service </a:t>
            </a:r>
            <a:r>
              <a:rPr lang="sv-SE" sz="1600" dirty="0" err="1"/>
              <a:t>instance</a:t>
            </a:r>
            <a:r>
              <a:rPr lang="sv-SE" sz="1600" dirty="0"/>
              <a:t> </a:t>
            </a:r>
            <a:r>
              <a:rPr lang="sv-SE" sz="1600" dirty="0" err="1"/>
              <a:t>should</a:t>
            </a:r>
            <a:r>
              <a:rPr lang="sv-SE" sz="1600" dirty="0"/>
              <a:t> be </a:t>
            </a:r>
            <a:r>
              <a:rPr lang="sv-SE" sz="1600" dirty="0" err="1"/>
              <a:t>considered</a:t>
            </a:r>
            <a:r>
              <a:rPr lang="sv-SE" sz="1600" dirty="0"/>
              <a:t> by a </a:t>
            </a:r>
            <a:r>
              <a:rPr lang="sv-SE" sz="1600" dirty="0" err="1"/>
              <a:t>consumer</a:t>
            </a:r>
            <a:r>
              <a:rPr lang="sv-SE" sz="1600" dirty="0"/>
              <a:t> at </a:t>
            </a:r>
            <a:r>
              <a:rPr lang="sv-SE" sz="1600" dirty="0" err="1"/>
              <a:t>reselection</a:t>
            </a:r>
            <a:r>
              <a:rPr lang="sv-SE" sz="1600" dirty="0"/>
              <a:t> </a:t>
            </a:r>
            <a:r>
              <a:rPr lang="sv-SE" sz="1600" dirty="0" err="1"/>
              <a:t>within</a:t>
            </a:r>
            <a:r>
              <a:rPr lang="sv-SE" sz="1600" dirty="0"/>
              <a:t> a set, it is not </a:t>
            </a:r>
            <a:r>
              <a:rPr lang="sv-SE" sz="1600" dirty="0" err="1"/>
              <a:t>explicitly</a:t>
            </a:r>
            <a:r>
              <a:rPr lang="sv-SE" sz="1600" dirty="0"/>
              <a:t> </a:t>
            </a:r>
            <a:r>
              <a:rPr lang="sv-SE" sz="1600" dirty="0" err="1"/>
              <a:t>stated</a:t>
            </a:r>
            <a:r>
              <a:rPr lang="sv-SE" sz="1600" dirty="0"/>
              <a:t>.</a:t>
            </a:r>
            <a:endParaRPr lang="es-ES" sz="1600" dirty="0">
              <a:highlight>
                <a:srgbClr val="C0C0C0"/>
              </a:highlight>
              <a:latin typeface="+mn-lt"/>
            </a:endParaRPr>
          </a:p>
          <a:p>
            <a:pPr marL="0" indent="0">
              <a:buNone/>
            </a:pPr>
            <a:r>
              <a:rPr lang="es-ES" sz="1600" b="1" dirty="0" err="1"/>
              <a:t>Proposal</a:t>
            </a:r>
            <a:r>
              <a:rPr lang="es-ES" sz="1600" b="1" dirty="0"/>
              <a:t> 4</a:t>
            </a:r>
            <a:r>
              <a:rPr lang="es-ES" sz="1600" dirty="0"/>
              <a:t>: </a:t>
            </a:r>
            <a:r>
              <a:rPr lang="es-ES" sz="1600" dirty="0" err="1"/>
              <a:t>update</a:t>
            </a:r>
            <a:r>
              <a:rPr lang="es-ES" sz="1600" dirty="0"/>
              <a:t> </a:t>
            </a:r>
            <a:r>
              <a:rPr lang="es-ES" sz="1600" dirty="0" err="1"/>
              <a:t>re-selection</a:t>
            </a:r>
            <a:r>
              <a:rPr lang="es-ES" sz="1600" dirty="0"/>
              <a:t> </a:t>
            </a:r>
            <a:r>
              <a:rPr lang="es-ES" sz="1600" dirty="0" err="1"/>
              <a:t>text</a:t>
            </a:r>
            <a:r>
              <a:rPr lang="es-ES" sz="1600" dirty="0"/>
              <a:t> </a:t>
            </a:r>
            <a:r>
              <a:rPr lang="es-ES" sz="1600" dirty="0" err="1"/>
              <a:t>accordingly</a:t>
            </a:r>
            <a:r>
              <a:rPr lang="es-ES" sz="1600" dirty="0"/>
              <a:t> as </a:t>
            </a:r>
            <a:r>
              <a:rPr lang="es-ES" sz="1600" dirty="0" err="1"/>
              <a:t>follows</a:t>
            </a:r>
            <a:endParaRPr lang="es-ES" sz="1600" dirty="0"/>
          </a:p>
          <a:p>
            <a:pPr marL="0" indent="0">
              <a:buNone/>
            </a:pPr>
            <a:endParaRPr lang="es-ES" sz="1600" dirty="0">
              <a:highlight>
                <a:srgbClr val="C0C0C0"/>
              </a:highlight>
            </a:endParaRPr>
          </a:p>
          <a:p>
            <a:pPr marL="369888" lvl="1" indent="0">
              <a:buNone/>
            </a:pPr>
            <a:r>
              <a:rPr lang="en-US" sz="1600" i="1" dirty="0">
                <a:solidFill>
                  <a:prstClr val="black"/>
                </a:solidFill>
              </a:rPr>
              <a:t>If the end point address provided by a NF service producer points to a specific target NF producer/NF service producer instance within a Set, the NF consumer or SCP may re-select another service instance of the same NF service within the same NF service Set in that same NF instance, or another NF instance in the same NF Set for subsequent transaction, and get the same results as if the original selected NF service instance was used. </a:t>
            </a:r>
            <a:r>
              <a:rPr lang="en-US" sz="1600" i="1" dirty="0">
                <a:solidFill>
                  <a:prstClr val="black"/>
                </a:solidFill>
                <a:highlight>
                  <a:srgbClr val="00FF00"/>
                </a:highlight>
              </a:rPr>
              <a:t>T</a:t>
            </a:r>
            <a:r>
              <a:rPr lang="en-US" sz="1600" i="1" dirty="0">
                <a:highlight>
                  <a:srgbClr val="00FF00"/>
                </a:highlight>
              </a:rPr>
              <a:t>he consumer should select an alternative instance with the same location.</a:t>
            </a:r>
            <a:r>
              <a:rPr lang="en-US" sz="1600" i="1" dirty="0">
                <a:highlight>
                  <a:srgbClr val="C0C0C0"/>
                </a:highlight>
              </a:rPr>
              <a:t> </a:t>
            </a:r>
            <a:r>
              <a:rPr lang="en-US" sz="1600" i="1" dirty="0">
                <a:solidFill>
                  <a:prstClr val="black"/>
                </a:solidFill>
              </a:rPr>
              <a:t>Re-selecting may be needed if the requester NF fails to contact the original NF service instance. </a:t>
            </a:r>
            <a:endParaRPr lang="es-ES" sz="1600" dirty="0">
              <a:latin typeface="+mn-lt"/>
            </a:endParaRPr>
          </a:p>
          <a:p>
            <a:pPr marL="0" indent="0">
              <a:buNone/>
            </a:pPr>
            <a:endParaRPr lang="es-ES" sz="1600" dirty="0">
              <a:latin typeface="+mn-lt"/>
            </a:endParaRPr>
          </a:p>
        </p:txBody>
      </p:sp>
      <p:sp>
        <p:nvSpPr>
          <p:cNvPr id="3" name="Title 2">
            <a:extLst>
              <a:ext uri="{FF2B5EF4-FFF2-40B4-BE49-F238E27FC236}">
                <a16:creationId xmlns:a16="http://schemas.microsoft.com/office/drawing/2014/main" id="{547A266E-495A-46AA-85C4-3348E7117B34}"/>
              </a:ext>
            </a:extLst>
          </p:cNvPr>
          <p:cNvSpPr>
            <a:spLocks noGrp="1"/>
          </p:cNvSpPr>
          <p:nvPr>
            <p:ph type="title"/>
          </p:nvPr>
        </p:nvSpPr>
        <p:spPr>
          <a:xfrm>
            <a:off x="479425" y="306565"/>
            <a:ext cx="10483948" cy="626689"/>
          </a:xfrm>
        </p:spPr>
        <p:txBody>
          <a:bodyPr/>
          <a:lstStyle/>
          <a:p>
            <a:r>
              <a:rPr lang="es-ES" sz="3600" dirty="0">
                <a:latin typeface="+mn-lt"/>
              </a:rPr>
              <a:t>Set </a:t>
            </a:r>
            <a:r>
              <a:rPr lang="es-ES" sz="3600" dirty="0" err="1">
                <a:latin typeface="+mn-lt"/>
              </a:rPr>
              <a:t>interchangeability</a:t>
            </a:r>
            <a:r>
              <a:rPr lang="es-ES" sz="3600" dirty="0">
                <a:latin typeface="+mn-lt"/>
              </a:rPr>
              <a:t> and use </a:t>
            </a:r>
            <a:r>
              <a:rPr lang="es-ES" sz="3600" dirty="0" err="1">
                <a:latin typeface="+mn-lt"/>
              </a:rPr>
              <a:t>of</a:t>
            </a:r>
            <a:r>
              <a:rPr lang="es-ES" sz="3600" dirty="0">
                <a:latin typeface="+mn-lt"/>
              </a:rPr>
              <a:t> </a:t>
            </a:r>
            <a:r>
              <a:rPr lang="es-ES" sz="3600" dirty="0" err="1">
                <a:latin typeface="+mn-lt"/>
              </a:rPr>
              <a:t>locality</a:t>
            </a:r>
            <a:r>
              <a:rPr lang="es-ES" sz="3600" dirty="0">
                <a:latin typeface="+mn-lt"/>
              </a:rPr>
              <a:t> </a:t>
            </a:r>
            <a:r>
              <a:rPr lang="es-ES" sz="3600" dirty="0" err="1">
                <a:latin typeface="+mn-lt"/>
              </a:rPr>
              <a:t>information</a:t>
            </a:r>
            <a:r>
              <a:rPr lang="es-ES" sz="3600" dirty="0">
                <a:latin typeface="+mn-lt"/>
              </a:rPr>
              <a:t> (i)</a:t>
            </a:r>
          </a:p>
        </p:txBody>
      </p:sp>
    </p:spTree>
    <p:extLst>
      <p:ext uri="{BB962C8B-B14F-4D97-AF65-F5344CB8AC3E}">
        <p14:creationId xmlns:p14="http://schemas.microsoft.com/office/powerpoint/2010/main" val="3167318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C44847-5AE0-4994-948F-9EF793DF51BC}"/>
              </a:ext>
            </a:extLst>
          </p:cNvPr>
          <p:cNvSpPr>
            <a:spLocks noGrp="1"/>
          </p:cNvSpPr>
          <p:nvPr>
            <p:ph sz="quarter" idx="11"/>
          </p:nvPr>
        </p:nvSpPr>
        <p:spPr>
          <a:xfrm>
            <a:off x="479424" y="1170878"/>
            <a:ext cx="11153333" cy="5397190"/>
          </a:xfrm>
        </p:spPr>
        <p:txBody>
          <a:bodyPr>
            <a:normAutofit fontScale="92500"/>
          </a:bodyPr>
          <a:lstStyle/>
          <a:p>
            <a:pPr marL="0" lvl="0" indent="0">
              <a:buClr>
                <a:srgbClr val="181818"/>
              </a:buClr>
              <a:buNone/>
            </a:pPr>
            <a:r>
              <a:rPr lang="es-ES" sz="1600" dirty="0">
                <a:solidFill>
                  <a:srgbClr val="181818"/>
                </a:solidFill>
                <a:latin typeface="+mn-lt"/>
              </a:rPr>
              <a:t>In 6.3.1.1 </a:t>
            </a:r>
            <a:r>
              <a:rPr lang="en-GB" sz="1600" dirty="0">
                <a:solidFill>
                  <a:srgbClr val="181818"/>
                </a:solidFill>
                <a:latin typeface="+mn-lt"/>
              </a:rPr>
              <a:t>Location information </a:t>
            </a:r>
            <a:r>
              <a:rPr lang="es-ES" sz="1600" dirty="0" err="1">
                <a:solidFill>
                  <a:srgbClr val="181818"/>
                </a:solidFill>
                <a:latin typeface="+mn-lt"/>
              </a:rPr>
              <a:t>it</a:t>
            </a:r>
            <a:r>
              <a:rPr lang="es-ES" sz="1600" dirty="0">
                <a:solidFill>
                  <a:srgbClr val="181818"/>
                </a:solidFill>
                <a:latin typeface="+mn-lt"/>
              </a:rPr>
              <a:t> is </a:t>
            </a:r>
            <a:r>
              <a:rPr lang="es-ES" sz="1600" dirty="0" err="1">
                <a:solidFill>
                  <a:srgbClr val="181818"/>
                </a:solidFill>
                <a:latin typeface="+mn-lt"/>
              </a:rPr>
              <a:t>stated</a:t>
            </a:r>
            <a:r>
              <a:rPr lang="es-ES" sz="1600" dirty="0">
                <a:solidFill>
                  <a:srgbClr val="181818"/>
                </a:solidFill>
                <a:latin typeface="+mn-lt"/>
              </a:rPr>
              <a:t>:</a:t>
            </a:r>
            <a:endParaRPr lang="en-US" b="1" dirty="0">
              <a:latin typeface="+mn-lt"/>
            </a:endParaRPr>
          </a:p>
          <a:p>
            <a:pPr marL="369888" lvl="1" indent="0">
              <a:buNone/>
            </a:pPr>
            <a:r>
              <a:rPr lang="en-GB" sz="1400" i="1" dirty="0">
                <a:latin typeface="+mn-lt"/>
              </a:rPr>
              <a:t>A locality parameter describes the location of NF instance (e.g. geographic location, data </a:t>
            </a:r>
            <a:r>
              <a:rPr lang="en-GB" sz="1400" i="1" dirty="0" err="1">
                <a:latin typeface="+mn-lt"/>
              </a:rPr>
              <a:t>center</a:t>
            </a:r>
            <a:r>
              <a:rPr lang="en-GB" sz="1400" i="1" dirty="0">
                <a:latin typeface="+mn-lt"/>
              </a:rPr>
              <a:t>). The locality of the NF instance is limited to one location.</a:t>
            </a:r>
            <a:endParaRPr lang="en-US" sz="1400" i="1" dirty="0">
              <a:latin typeface="+mn-lt"/>
            </a:endParaRPr>
          </a:p>
          <a:p>
            <a:pPr marL="369888" lvl="1" indent="0">
              <a:buNone/>
            </a:pPr>
            <a:r>
              <a:rPr lang="en-GB" sz="1400" i="1" dirty="0">
                <a:latin typeface="+mn-lt"/>
              </a:rPr>
              <a:t>The locality parameter may be used to select the NF service instance or NF instance from a particular network location based on local configuration.</a:t>
            </a:r>
            <a:endParaRPr lang="en-US" sz="1400" i="1" dirty="0">
              <a:latin typeface="+mn-lt"/>
            </a:endParaRPr>
          </a:p>
          <a:p>
            <a:pPr marL="369888" lvl="1" indent="0">
              <a:buNone/>
            </a:pPr>
            <a:r>
              <a:rPr lang="en-GB" sz="1400" i="1" dirty="0">
                <a:latin typeface="+mn-lt"/>
              </a:rPr>
              <a:t>Editor’s note: It is FFS whether the locality parameter is defined at NF instance level or NF service instance level. If latter, the locality of the NF instance is the union of the locations of its NF service instances. If later, it is FFS how stateful NF services can handle request and process transactions for the same UE.</a:t>
            </a:r>
            <a:endParaRPr lang="en-US" sz="1400" i="1" dirty="0">
              <a:latin typeface="+mn-lt"/>
            </a:endParaRPr>
          </a:p>
          <a:p>
            <a:pPr marL="0" indent="0">
              <a:buNone/>
            </a:pPr>
            <a:endParaRPr lang="es-ES" sz="1600" b="1" dirty="0">
              <a:latin typeface="+mn-lt"/>
            </a:endParaRPr>
          </a:p>
          <a:p>
            <a:pPr marL="0" indent="0">
              <a:buNone/>
            </a:pPr>
            <a:r>
              <a:rPr lang="es-ES" sz="1600" b="1" dirty="0" err="1">
                <a:latin typeface="+mn-lt"/>
              </a:rPr>
              <a:t>Observation</a:t>
            </a:r>
            <a:r>
              <a:rPr lang="es-ES" sz="1600" b="1" dirty="0">
                <a:latin typeface="+mn-lt"/>
              </a:rPr>
              <a:t> 8</a:t>
            </a:r>
            <a:r>
              <a:rPr lang="es-ES" sz="1600" dirty="0">
                <a:latin typeface="+mn-lt"/>
              </a:rPr>
              <a:t>: </a:t>
            </a:r>
            <a:r>
              <a:rPr lang="sv-SE" sz="1600" dirty="0">
                <a:latin typeface="+mn-lt"/>
              </a:rPr>
              <a:t> In order to select an instance from a particular network location, the locality parameter need to be defined  </a:t>
            </a:r>
            <a:r>
              <a:rPr lang="en-US" sz="1600" dirty="0">
                <a:latin typeface="+mn-lt"/>
              </a:rPr>
              <a:t>at NF instance level or NF service instance level. If defined at NF Service Level , the use of a locality at NF instance level lacks significance for service reselection. However for backward compatibility the locality at NF instance level is needed. </a:t>
            </a:r>
          </a:p>
          <a:p>
            <a:pPr marL="0" indent="0">
              <a:buNone/>
            </a:pPr>
            <a:r>
              <a:rPr lang="sv-SE" sz="1600" dirty="0" err="1">
                <a:latin typeface="+mn-lt"/>
              </a:rPr>
              <a:t>Additionally</a:t>
            </a:r>
            <a:r>
              <a:rPr lang="sv-SE" sz="1600" dirty="0">
                <a:latin typeface="+mn-lt"/>
              </a:rPr>
              <a:t> </a:t>
            </a:r>
            <a:r>
              <a:rPr lang="sv-SE" sz="1600" dirty="0" err="1">
                <a:latin typeface="+mn-lt"/>
              </a:rPr>
              <a:t>if</a:t>
            </a:r>
            <a:r>
              <a:rPr lang="sv-SE" sz="1600" dirty="0">
                <a:latin typeface="+mn-lt"/>
              </a:rPr>
              <a:t> </a:t>
            </a:r>
            <a:r>
              <a:rPr lang="sv-SE" sz="1600" dirty="0" err="1">
                <a:latin typeface="+mn-lt"/>
              </a:rPr>
              <a:t>locality</a:t>
            </a:r>
            <a:r>
              <a:rPr lang="sv-SE" sz="1600" dirty="0">
                <a:latin typeface="+mn-lt"/>
              </a:rPr>
              <a:t> is </a:t>
            </a:r>
            <a:r>
              <a:rPr lang="sv-SE" sz="1600" dirty="0" err="1">
                <a:latin typeface="+mn-lt"/>
              </a:rPr>
              <a:t>expected</a:t>
            </a:r>
            <a:r>
              <a:rPr lang="sv-SE" sz="1600" dirty="0">
                <a:latin typeface="+mn-lt"/>
              </a:rPr>
              <a:t> to be </a:t>
            </a:r>
            <a:r>
              <a:rPr lang="sv-SE" sz="1600" dirty="0" err="1">
                <a:latin typeface="+mn-lt"/>
              </a:rPr>
              <a:t>considered</a:t>
            </a:r>
            <a:r>
              <a:rPr lang="sv-SE" sz="1600" dirty="0">
                <a:latin typeface="+mn-lt"/>
              </a:rPr>
              <a:t> at </a:t>
            </a:r>
            <a:r>
              <a:rPr lang="sv-SE" sz="1600" dirty="0" err="1">
                <a:latin typeface="+mn-lt"/>
              </a:rPr>
              <a:t>reselection</a:t>
            </a:r>
            <a:r>
              <a:rPr lang="sv-SE" sz="1600" dirty="0">
                <a:latin typeface="+mn-lt"/>
              </a:rPr>
              <a:t> </a:t>
            </a:r>
            <a:r>
              <a:rPr lang="sv-SE" sz="1600" dirty="0" err="1">
                <a:latin typeface="+mn-lt"/>
              </a:rPr>
              <a:t>within</a:t>
            </a:r>
            <a:r>
              <a:rPr lang="sv-SE" sz="1600" dirty="0">
                <a:latin typeface="+mn-lt"/>
              </a:rPr>
              <a:t> a set, </a:t>
            </a:r>
            <a:r>
              <a:rPr lang="sv-SE" sz="1600" dirty="0" err="1">
                <a:latin typeface="+mn-lt"/>
              </a:rPr>
              <a:t>its</a:t>
            </a:r>
            <a:r>
              <a:rPr lang="sv-SE" sz="1600" dirty="0">
                <a:latin typeface="+mn-lt"/>
              </a:rPr>
              <a:t> </a:t>
            </a:r>
            <a:r>
              <a:rPr lang="sv-SE" sz="1600" dirty="0" err="1">
                <a:latin typeface="+mn-lt"/>
              </a:rPr>
              <a:t>significance</a:t>
            </a:r>
            <a:r>
              <a:rPr lang="sv-SE" sz="1600" dirty="0">
                <a:latin typeface="+mn-lt"/>
              </a:rPr>
              <a:t> </a:t>
            </a:r>
            <a:r>
              <a:rPr lang="sv-SE" sz="1600" dirty="0" err="1">
                <a:latin typeface="+mn-lt"/>
              </a:rPr>
              <a:t>may</a:t>
            </a:r>
            <a:r>
              <a:rPr lang="sv-SE" sz="1600" dirty="0">
                <a:latin typeface="+mn-lt"/>
              </a:rPr>
              <a:t> </a:t>
            </a:r>
            <a:r>
              <a:rPr lang="sv-SE" sz="1600" dirty="0" err="1">
                <a:latin typeface="+mn-lt"/>
              </a:rPr>
              <a:t>need</a:t>
            </a:r>
            <a:r>
              <a:rPr lang="sv-SE" sz="1600" dirty="0">
                <a:latin typeface="+mn-lt"/>
              </a:rPr>
              <a:t> to </a:t>
            </a:r>
            <a:r>
              <a:rPr lang="sv-SE" sz="1600" dirty="0" err="1">
                <a:latin typeface="+mn-lt"/>
              </a:rPr>
              <a:t>extend</a:t>
            </a:r>
            <a:r>
              <a:rPr lang="sv-SE" sz="1600" dirty="0">
                <a:latin typeface="+mn-lt"/>
              </a:rPr>
              <a:t> </a:t>
            </a:r>
            <a:r>
              <a:rPr lang="sv-SE" sz="1600" dirty="0" err="1">
                <a:latin typeface="+mn-lt"/>
              </a:rPr>
              <a:t>beyond</a:t>
            </a:r>
            <a:r>
              <a:rPr lang="sv-SE" sz="1600" dirty="0">
                <a:latin typeface="+mn-lt"/>
              </a:rPr>
              <a:t> the </a:t>
            </a:r>
            <a:r>
              <a:rPr lang="sv-SE" sz="1600" dirty="0" err="1">
                <a:latin typeface="+mn-lt"/>
              </a:rPr>
              <a:t>sole</a:t>
            </a:r>
            <a:r>
              <a:rPr lang="sv-SE" sz="1600" dirty="0">
                <a:latin typeface="+mn-lt"/>
              </a:rPr>
              <a:t> </a:t>
            </a:r>
            <a:r>
              <a:rPr lang="sv-SE" sz="1600" dirty="0" err="1">
                <a:latin typeface="+mn-lt"/>
              </a:rPr>
              <a:t>geographical</a:t>
            </a:r>
            <a:r>
              <a:rPr lang="sv-SE" sz="1600" dirty="0">
                <a:latin typeface="+mn-lt"/>
              </a:rPr>
              <a:t> </a:t>
            </a:r>
            <a:r>
              <a:rPr lang="sv-SE" sz="1600" dirty="0" err="1">
                <a:latin typeface="+mn-lt"/>
              </a:rPr>
              <a:t>aspects</a:t>
            </a:r>
            <a:r>
              <a:rPr lang="sv-SE" sz="1600" dirty="0">
                <a:latin typeface="+mn-lt"/>
              </a:rPr>
              <a:t> and </a:t>
            </a:r>
            <a:r>
              <a:rPr lang="sv-SE" sz="1600" dirty="0" err="1">
                <a:latin typeface="+mn-lt"/>
              </a:rPr>
              <a:t>include</a:t>
            </a:r>
            <a:r>
              <a:rPr lang="sv-SE" sz="1600" dirty="0">
                <a:latin typeface="+mn-lt"/>
              </a:rPr>
              <a:t> at the same </a:t>
            </a:r>
            <a:r>
              <a:rPr lang="sv-SE" sz="1600" dirty="0" err="1">
                <a:latin typeface="+mn-lt"/>
              </a:rPr>
              <a:t>time</a:t>
            </a:r>
            <a:r>
              <a:rPr lang="sv-SE" sz="1600" dirty="0">
                <a:latin typeface="+mn-lt"/>
              </a:rPr>
              <a:t> </a:t>
            </a:r>
            <a:r>
              <a:rPr lang="sv-SE" sz="1600" dirty="0" err="1">
                <a:latin typeface="+mn-lt"/>
              </a:rPr>
              <a:t>also</a:t>
            </a:r>
            <a:r>
              <a:rPr lang="sv-SE" sz="1600" dirty="0">
                <a:latin typeface="+mn-lt"/>
              </a:rPr>
              <a:t> </a:t>
            </a:r>
            <a:r>
              <a:rPr lang="sv-SE" sz="1600" dirty="0" err="1">
                <a:latin typeface="+mn-lt"/>
              </a:rPr>
              <a:t>deployment</a:t>
            </a:r>
            <a:r>
              <a:rPr lang="sv-SE" sz="1600" dirty="0">
                <a:latin typeface="+mn-lt"/>
              </a:rPr>
              <a:t> </a:t>
            </a:r>
            <a:r>
              <a:rPr lang="sv-SE" sz="1600" dirty="0" err="1">
                <a:latin typeface="+mn-lt"/>
              </a:rPr>
              <a:t>aspects</a:t>
            </a:r>
            <a:r>
              <a:rPr lang="sv-SE" sz="1600" dirty="0">
                <a:latin typeface="+mn-lt"/>
              </a:rPr>
              <a:t> </a:t>
            </a:r>
            <a:r>
              <a:rPr lang="sv-SE" sz="1600" dirty="0" err="1">
                <a:latin typeface="+mn-lt"/>
              </a:rPr>
              <a:t>such</a:t>
            </a:r>
            <a:r>
              <a:rPr lang="sv-SE" sz="1600" dirty="0">
                <a:latin typeface="+mn-lt"/>
              </a:rPr>
              <a:t> as data centers and clusters. </a:t>
            </a:r>
            <a:endParaRPr lang="en-US" sz="1600" dirty="0">
              <a:latin typeface="+mn-lt"/>
            </a:endParaRPr>
          </a:p>
          <a:p>
            <a:pPr marL="0" indent="0">
              <a:buNone/>
            </a:pPr>
            <a:endParaRPr lang="sv-SE" sz="1600" dirty="0">
              <a:latin typeface="+mn-lt"/>
            </a:endParaRPr>
          </a:p>
          <a:p>
            <a:pPr marL="0" indent="0">
              <a:buNone/>
            </a:pPr>
            <a:r>
              <a:rPr lang="es-ES" sz="1400" b="1" dirty="0" err="1">
                <a:latin typeface="+mn-lt"/>
              </a:rPr>
              <a:t>Proposal</a:t>
            </a:r>
            <a:r>
              <a:rPr lang="es-ES" sz="1400" b="1" dirty="0">
                <a:latin typeface="+mn-lt"/>
              </a:rPr>
              <a:t> 4:</a:t>
            </a:r>
            <a:r>
              <a:rPr lang="es-ES" sz="1400" dirty="0">
                <a:latin typeface="+mn-lt"/>
              </a:rPr>
              <a:t> </a:t>
            </a:r>
            <a:r>
              <a:rPr lang="es-ES" sz="1400" dirty="0" err="1">
                <a:latin typeface="+mn-lt"/>
              </a:rPr>
              <a:t>Remove</a:t>
            </a:r>
            <a:r>
              <a:rPr lang="es-ES" sz="1400" dirty="0">
                <a:latin typeface="+mn-lt"/>
              </a:rPr>
              <a:t> the EN and </a:t>
            </a:r>
            <a:r>
              <a:rPr lang="es-ES" sz="1400" dirty="0" err="1">
                <a:latin typeface="+mn-lt"/>
              </a:rPr>
              <a:t>adjust</a:t>
            </a:r>
            <a:r>
              <a:rPr lang="es-ES" sz="1400" dirty="0">
                <a:latin typeface="+mn-lt"/>
              </a:rPr>
              <a:t> the </a:t>
            </a:r>
            <a:r>
              <a:rPr lang="es-ES" sz="1400" dirty="0" err="1">
                <a:latin typeface="+mn-lt"/>
              </a:rPr>
              <a:t>text</a:t>
            </a:r>
            <a:r>
              <a:rPr lang="es-ES" sz="1400" dirty="0">
                <a:latin typeface="+mn-lt"/>
              </a:rPr>
              <a:t> </a:t>
            </a:r>
            <a:r>
              <a:rPr lang="es-ES" sz="1400" dirty="0" err="1">
                <a:latin typeface="+mn-lt"/>
              </a:rPr>
              <a:t>to</a:t>
            </a:r>
            <a:r>
              <a:rPr lang="es-ES" sz="1400" dirty="0">
                <a:latin typeface="+mn-lt"/>
              </a:rPr>
              <a:t>: </a:t>
            </a:r>
          </a:p>
          <a:p>
            <a:pPr marL="369888" lvl="1" indent="0">
              <a:buNone/>
            </a:pPr>
            <a:r>
              <a:rPr lang="en-GB" sz="1400" i="1" dirty="0">
                <a:latin typeface="+mn-lt"/>
              </a:rPr>
              <a:t>A locality parameter describes the location (e.g. </a:t>
            </a:r>
            <a:r>
              <a:rPr lang="en-GB" sz="1400" i="1" dirty="0">
                <a:highlight>
                  <a:srgbClr val="00FF00"/>
                </a:highlight>
                <a:latin typeface="+mn-lt"/>
              </a:rPr>
              <a:t>one or more of the following: </a:t>
            </a:r>
            <a:r>
              <a:rPr lang="en-GB" sz="1400" i="1" dirty="0">
                <a:latin typeface="+mn-lt"/>
              </a:rPr>
              <a:t>geographic location, data </a:t>
            </a:r>
            <a:r>
              <a:rPr lang="en-GB" sz="1400" i="1" dirty="0" err="1">
                <a:latin typeface="+mn-lt"/>
              </a:rPr>
              <a:t>center</a:t>
            </a:r>
            <a:r>
              <a:rPr lang="en-GB" sz="1400" i="1" dirty="0">
                <a:highlight>
                  <a:srgbClr val="00FF00"/>
                </a:highlight>
                <a:latin typeface="+mn-lt"/>
              </a:rPr>
              <a:t>, cluster</a:t>
            </a:r>
            <a:r>
              <a:rPr lang="en-GB" sz="1400" i="1">
                <a:highlight>
                  <a:srgbClr val="00FF00"/>
                </a:highlight>
              </a:rPr>
              <a:t>) of an </a:t>
            </a:r>
            <a:r>
              <a:rPr lang="en-GB" sz="1400" i="1" dirty="0">
                <a:highlight>
                  <a:srgbClr val="00FF00"/>
                </a:highlight>
              </a:rPr>
              <a:t>NF instance or NF Service instance</a:t>
            </a:r>
            <a:r>
              <a:rPr lang="en-GB" sz="1400" i="1" dirty="0"/>
              <a:t>. </a:t>
            </a:r>
            <a:r>
              <a:rPr lang="en-GB" sz="1400" i="1" dirty="0">
                <a:highlight>
                  <a:srgbClr val="00FF00"/>
                </a:highlight>
                <a:latin typeface="+mn-lt"/>
              </a:rPr>
              <a:t>The locality may be defined at NF instance level and at NF service instance level. When the locality is defined at NF service instance level, </a:t>
            </a:r>
            <a:r>
              <a:rPr lang="en-GB" sz="1400" i="1" strike="sngStrike" dirty="0">
                <a:highlight>
                  <a:srgbClr val="00FF00"/>
                </a:highlight>
                <a:latin typeface="+mn-lt"/>
              </a:rPr>
              <a:t>t</a:t>
            </a:r>
            <a:r>
              <a:rPr lang="en-GB" sz="1400" i="1" strike="sngStrike" dirty="0">
                <a:latin typeface="+mn-lt"/>
              </a:rPr>
              <a:t>he locality of the NF instance is limited to one location </a:t>
            </a:r>
            <a:r>
              <a:rPr lang="en-GB" sz="1400" i="1" dirty="0">
                <a:highlight>
                  <a:srgbClr val="00FF00"/>
                </a:highlight>
                <a:latin typeface="+mn-lt"/>
              </a:rPr>
              <a:t>the locality of the NF instance is only used for backwards compatibility.. </a:t>
            </a:r>
            <a:endParaRPr lang="en-US" sz="1400" i="1" dirty="0">
              <a:highlight>
                <a:srgbClr val="00FF00"/>
              </a:highlight>
              <a:latin typeface="+mn-lt"/>
            </a:endParaRPr>
          </a:p>
          <a:p>
            <a:pPr marL="369888" lvl="1" indent="0">
              <a:buNone/>
            </a:pPr>
            <a:r>
              <a:rPr lang="en-GB" sz="1400" i="1" dirty="0">
                <a:latin typeface="+mn-lt"/>
              </a:rPr>
              <a:t>The locality parameter may be used to select the NF service instance or NF instance from a particular network location based on local configuration.</a:t>
            </a:r>
            <a:endParaRPr lang="en-US" sz="1400" i="1" dirty="0">
              <a:latin typeface="+mn-lt"/>
            </a:endParaRPr>
          </a:p>
          <a:p>
            <a:pPr marL="369888" lvl="1" indent="0">
              <a:buNone/>
            </a:pPr>
            <a:r>
              <a:rPr lang="en-GB" sz="1400" i="1" strike="sngStrike" dirty="0">
                <a:latin typeface="+mn-lt"/>
              </a:rPr>
              <a:t>Editor’s note: It is FFS whether the locality parameter is defined at NF instance level or NF service instance level. If latter, the locality of the NF instance is the union of the locations of its NF service instances. If later, it is FFS how stateful NF services can handle request and process transactions for the same UE.</a:t>
            </a:r>
            <a:endParaRPr lang="en-US" sz="1400" i="1" strike="sngStrike" dirty="0">
              <a:latin typeface="+mn-lt"/>
            </a:endParaRPr>
          </a:p>
        </p:txBody>
      </p:sp>
      <p:sp>
        <p:nvSpPr>
          <p:cNvPr id="3" name="Title 2">
            <a:extLst>
              <a:ext uri="{FF2B5EF4-FFF2-40B4-BE49-F238E27FC236}">
                <a16:creationId xmlns:a16="http://schemas.microsoft.com/office/drawing/2014/main" id="{1C64BD29-0F4E-404C-BFB5-754F2BE4C5DF}"/>
              </a:ext>
            </a:extLst>
          </p:cNvPr>
          <p:cNvSpPr>
            <a:spLocks noGrp="1"/>
          </p:cNvSpPr>
          <p:nvPr>
            <p:ph type="title"/>
          </p:nvPr>
        </p:nvSpPr>
        <p:spPr/>
        <p:txBody>
          <a:bodyPr/>
          <a:lstStyle/>
          <a:p>
            <a:r>
              <a:rPr lang="es-ES" dirty="0" err="1">
                <a:latin typeface="+mn-lt"/>
              </a:rPr>
              <a:t>Locality</a:t>
            </a:r>
            <a:r>
              <a:rPr lang="es-ES" dirty="0">
                <a:latin typeface="+mn-lt"/>
              </a:rPr>
              <a:t> and </a:t>
            </a:r>
            <a:r>
              <a:rPr lang="es-ES" dirty="0" err="1">
                <a:latin typeface="+mn-lt"/>
              </a:rPr>
              <a:t>reselection</a:t>
            </a:r>
            <a:r>
              <a:rPr lang="es-ES" dirty="0">
                <a:latin typeface="+mn-lt"/>
              </a:rPr>
              <a:t> (i)</a:t>
            </a:r>
            <a:endParaRPr lang="en-US" dirty="0">
              <a:latin typeface="+mn-lt"/>
            </a:endParaRPr>
          </a:p>
        </p:txBody>
      </p:sp>
    </p:spTree>
    <p:extLst>
      <p:ext uri="{BB962C8B-B14F-4D97-AF65-F5344CB8AC3E}">
        <p14:creationId xmlns:p14="http://schemas.microsoft.com/office/powerpoint/2010/main" val="6269574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0E8DD8-1348-4823-B3FF-969C31C80FB1}"/>
              </a:ext>
            </a:extLst>
          </p:cNvPr>
          <p:cNvSpPr>
            <a:spLocks noGrp="1"/>
          </p:cNvSpPr>
          <p:nvPr>
            <p:ph sz="quarter" idx="11"/>
          </p:nvPr>
        </p:nvSpPr>
        <p:spPr/>
        <p:txBody>
          <a:bodyPr/>
          <a:lstStyle/>
          <a:p>
            <a:r>
              <a:rPr lang="sv-SE" dirty="0"/>
              <a:t>The proposed  changes are included the CR of 23.501 S2-193173</a:t>
            </a:r>
            <a:endParaRPr lang="en-US" dirty="0"/>
          </a:p>
        </p:txBody>
      </p:sp>
      <p:sp>
        <p:nvSpPr>
          <p:cNvPr id="3" name="Title 2">
            <a:extLst>
              <a:ext uri="{FF2B5EF4-FFF2-40B4-BE49-F238E27FC236}">
                <a16:creationId xmlns:a16="http://schemas.microsoft.com/office/drawing/2014/main" id="{09769C32-EDC9-4B68-82A9-ABCF55DB59C0}"/>
              </a:ext>
            </a:extLst>
          </p:cNvPr>
          <p:cNvSpPr>
            <a:spLocks noGrp="1"/>
          </p:cNvSpPr>
          <p:nvPr>
            <p:ph type="title"/>
          </p:nvPr>
        </p:nvSpPr>
        <p:spPr/>
        <p:txBody>
          <a:bodyPr/>
          <a:lstStyle/>
          <a:p>
            <a:r>
              <a:rPr lang="sv-SE" dirty="0" err="1"/>
              <a:t>Summary</a:t>
            </a:r>
            <a:endParaRPr lang="en-US" dirty="0"/>
          </a:p>
        </p:txBody>
      </p:sp>
    </p:spTree>
    <p:extLst>
      <p:ext uri="{BB962C8B-B14F-4D97-AF65-F5344CB8AC3E}">
        <p14:creationId xmlns:p14="http://schemas.microsoft.com/office/powerpoint/2010/main" val="42854091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5" ma:contentTypeDescription="Create a new document." ma:contentTypeScope="" ma:versionID="125d0ca650fac32fda0583b8f8e39b37">
  <xsd:schema xmlns:xsd="http://www.w3.org/2001/XMLSchema" xmlns:xs="http://www.w3.org/2001/XMLSchema" xmlns:p="http://schemas.microsoft.com/office/2006/metadata/properties" xmlns:ns2="a666cf78-39a2-4718-9e3a-c97e0f2e2430" xmlns:ns3="5febc012-5c62-464f-8fa7-270037d49f7f" targetNamespace="http://schemas.microsoft.com/office/2006/metadata/properties" ma:root="true" ma:fieldsID="3ff5fd883aec4e8c914963b21b363c27" ns2:_="" ns3:_="">
    <xsd:import namespace="a666cf78-39a2-4718-9e3a-c97e0f2e2430"/>
    <xsd:import namespace="5febc012-5c62-464f-8fa7-270037d49f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4361A0-AC97-4704-A5EB-5B38C7DFCC04}">
  <ds:schemaRefs>
    <ds:schemaRef ds:uri="http://schemas.microsoft.com/sharepoint/v3/contenttype/forms"/>
  </ds:schemaRefs>
</ds:datastoreItem>
</file>

<file path=customXml/itemProps2.xml><?xml version="1.0" encoding="utf-8"?>
<ds:datastoreItem xmlns:ds="http://schemas.openxmlformats.org/officeDocument/2006/customXml" ds:itemID="{0B8E66F2-3FF0-442F-BB18-1F6C612FAD25}">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5febc012-5c62-464f-8fa7-270037d49f7f"/>
    <ds:schemaRef ds:uri="http://purl.org/dc/elements/1.1/"/>
    <ds:schemaRef ds:uri="http://schemas.microsoft.com/office/2006/metadata/properties"/>
    <ds:schemaRef ds:uri="a666cf78-39a2-4718-9e3a-c97e0f2e2430"/>
    <ds:schemaRef ds:uri="http://www.w3.org/XML/1998/namespace"/>
    <ds:schemaRef ds:uri="http://purl.org/dc/dcmitype/"/>
  </ds:schemaRefs>
</ds:datastoreItem>
</file>

<file path=customXml/itemProps3.xml><?xml version="1.0" encoding="utf-8"?>
<ds:datastoreItem xmlns:ds="http://schemas.openxmlformats.org/officeDocument/2006/customXml" ds:itemID="{836AD42D-D435-41EA-A978-038E3896FA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TotalTime>
  <Words>1146</Words>
  <Application>Microsoft Office PowerPoint</Application>
  <PresentationFormat>Widescreen</PresentationFormat>
  <Paragraphs>66</Paragraphs>
  <Slides>7</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Ericsson Hilda Light</vt:lpstr>
      <vt:lpstr>Office Theme</vt:lpstr>
      <vt:lpstr>3GPP TSG-SA WG2 Meeting #132  S2- 1903172  Xi’an, China, 8 - 12 April, 2019 (revision of S2-19xxxx)    Source: Ericsson  Title: NF Set and NF service Set clean up Document for: Discussion Agenda Item: 6.19 Work Item / Release: 5G_eSBA /Rel-16  </vt:lpstr>
      <vt:lpstr>Set definitions and Editor Note on set identifiers</vt:lpstr>
      <vt:lpstr>Set interchangeability (i)</vt:lpstr>
      <vt:lpstr>Set interchangeability (ii)</vt:lpstr>
      <vt:lpstr>Set interchangeability and use of locality information (i)</vt:lpstr>
      <vt:lpstr>Locality and reselection (i)</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TSG-SA WG2 Meeting #132  S2- 1903172  Xi’an, China, 8 - 12 April (revision of S2-19xxxx)    Source: Ericsson  Title: NF Set and NF service Set clean up Document for: Discussion Agenda Item: 6.19 Work Item / Release: 5G_eSBA /Rel-16</dc:title>
  <dc:creator>Aldo Bolle</dc:creator>
  <cp:lastModifiedBy>Ericsson2</cp:lastModifiedBy>
  <cp:revision>6</cp:revision>
  <dcterms:created xsi:type="dcterms:W3CDTF">2019-04-01T15:26:33Z</dcterms:created>
  <dcterms:modified xsi:type="dcterms:W3CDTF">2019-04-02T04:10:59Z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1024">
    <vt:lpwstr>183</vt:lpwstr>
  </property>
  <property fmtid="{D5CDD505-2E9C-101B-9397-08002B2CF9AE}" pid="3" name="ContentTypeId">
    <vt:lpwstr>0x01010016D558C5159B8B4F9B176D7942557666</vt:lpwstr>
  </property>
</Properties>
</file>